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>
        <p:scale>
          <a:sx n="64" d="100"/>
          <a:sy n="64" d="100"/>
        </p:scale>
        <p:origin x="19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7EE2-FE33-45DF-A6C2-BA126B875A5F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0D93-AB0C-47EA-A929-428360541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101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7EE2-FE33-45DF-A6C2-BA126B875A5F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0D93-AB0C-47EA-A929-428360541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99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7EE2-FE33-45DF-A6C2-BA126B875A5F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0D93-AB0C-47EA-A929-428360541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40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7EE2-FE33-45DF-A6C2-BA126B875A5F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0D93-AB0C-47EA-A929-428360541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061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7EE2-FE33-45DF-A6C2-BA126B875A5F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0D93-AB0C-47EA-A929-428360541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319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7EE2-FE33-45DF-A6C2-BA126B875A5F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0D93-AB0C-47EA-A929-428360541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33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7EE2-FE33-45DF-A6C2-BA126B875A5F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0D93-AB0C-47EA-A929-428360541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89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7EE2-FE33-45DF-A6C2-BA126B875A5F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0D93-AB0C-47EA-A929-428360541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43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7EE2-FE33-45DF-A6C2-BA126B875A5F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0D93-AB0C-47EA-A929-428360541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08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7EE2-FE33-45DF-A6C2-BA126B875A5F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0D93-AB0C-47EA-A929-428360541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94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7EE2-FE33-45DF-A6C2-BA126B875A5F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0D93-AB0C-47EA-A929-428360541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05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B7EE2-FE33-45DF-A6C2-BA126B875A5F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40D93-AB0C-47EA-A929-428360541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44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Оптимизация применения </a:t>
            </a:r>
            <a:r>
              <a:rPr lang="ru-RU" sz="3200" dirty="0" err="1"/>
              <a:t>БЕталока</a:t>
            </a:r>
            <a:r>
              <a:rPr lang="ru-RU" sz="3200" dirty="0"/>
              <a:t> ЗОК  у больных ХСН в повседневной врачебной </a:t>
            </a:r>
            <a:r>
              <a:rPr lang="ru-RU" sz="3200" dirty="0" err="1"/>
              <a:t>практикЕ</a:t>
            </a:r>
            <a:r>
              <a:rPr lang="ru-RU" sz="3200" dirty="0"/>
              <a:t>. Дизайн и результаты исследования БЕЗЕ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47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784966"/>
              </p:ext>
            </p:extLst>
          </p:nvPr>
        </p:nvGraphicFramePr>
        <p:xfrm>
          <a:off x="1870633" y="1416459"/>
          <a:ext cx="7924801" cy="5403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25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8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8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22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61594" marR="348615">
                        <a:lnSpc>
                          <a:spcPts val="900"/>
                        </a:lnSpc>
                        <a:spcBef>
                          <a:spcPts val="155"/>
                        </a:spcBef>
                      </a:pPr>
                      <a:endParaRPr sz="160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D8A0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3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600" b="1" spc="5" dirty="0">
                          <a:latin typeface="Arial Narrow"/>
                          <a:cs typeface="Arial Narrow"/>
                        </a:rPr>
                        <a:t>Параметр</a:t>
                      </a:r>
                      <a:endParaRPr sz="16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7E8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600" b="1" spc="25" dirty="0">
                          <a:latin typeface="Arial Narrow"/>
                          <a:cs typeface="Arial Narrow"/>
                        </a:rPr>
                        <a:t>ФВ&lt;35%</a:t>
                      </a:r>
                      <a:endParaRPr sz="16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7E8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600" b="1" spc="25" dirty="0">
                          <a:latin typeface="Arial Narrow"/>
                          <a:cs typeface="Arial Narrow"/>
                        </a:rPr>
                        <a:t>ФВ&gt;45%</a:t>
                      </a:r>
                      <a:endParaRPr sz="16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7E8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600" b="1" dirty="0">
                          <a:latin typeface="Arial Narrow"/>
                          <a:cs typeface="Arial Narrow"/>
                        </a:rPr>
                        <a:t>р</a:t>
                      </a:r>
                      <a:endParaRPr sz="16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7E8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33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50" dirty="0">
                          <a:latin typeface="Arial"/>
                          <a:cs typeface="Arial"/>
                        </a:rPr>
                        <a:t>Количество</a:t>
                      </a:r>
                      <a:r>
                        <a:rPr sz="16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больных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55" dirty="0">
                          <a:latin typeface="Arial"/>
                          <a:cs typeface="Arial"/>
                        </a:rPr>
                        <a:t>65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55" dirty="0">
                          <a:latin typeface="Arial"/>
                          <a:cs typeface="Arial"/>
                        </a:rPr>
                        <a:t>765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33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50" dirty="0">
                          <a:latin typeface="Arial"/>
                          <a:cs typeface="Arial"/>
                        </a:rPr>
                        <a:t>Возраст</a:t>
                      </a:r>
                      <a:r>
                        <a:rPr sz="16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(лет)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50" dirty="0">
                          <a:latin typeface="Arial"/>
                          <a:cs typeface="Arial"/>
                        </a:rPr>
                        <a:t>57.99(12.9)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45" dirty="0">
                          <a:latin typeface="Arial"/>
                          <a:cs typeface="Arial"/>
                        </a:rPr>
                        <a:t>60.5(10.4)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0,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05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33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35" dirty="0">
                          <a:latin typeface="Arial"/>
                          <a:cs typeface="Arial"/>
                        </a:rPr>
                        <a:t>Мужчины </a:t>
                      </a:r>
                      <a:r>
                        <a:rPr sz="1600" spc="-6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55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16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(76.6%)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50" dirty="0">
                          <a:latin typeface="Arial"/>
                          <a:cs typeface="Arial"/>
                        </a:rPr>
                        <a:t>332</a:t>
                      </a:r>
                      <a:r>
                        <a:rPr sz="16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(50%)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marR="14541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0,</a:t>
                      </a:r>
                      <a:r>
                        <a:rPr sz="1600" spc="2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33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60" dirty="0">
                          <a:latin typeface="Arial"/>
                          <a:cs typeface="Arial"/>
                        </a:rPr>
                        <a:t>Женщины </a:t>
                      </a:r>
                      <a:r>
                        <a:rPr sz="1600" spc="-6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50" dirty="0">
                          <a:latin typeface="Arial"/>
                          <a:cs typeface="Arial"/>
                        </a:rPr>
                        <a:t>15(23.4%)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50" dirty="0">
                          <a:latin typeface="Arial"/>
                          <a:cs typeface="Arial"/>
                        </a:rPr>
                        <a:t>333</a:t>
                      </a:r>
                      <a:r>
                        <a:rPr sz="16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(50%)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marR="14732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0,</a:t>
                      </a:r>
                      <a:r>
                        <a:rPr sz="1600" spc="2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33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45" dirty="0">
                          <a:latin typeface="Arial"/>
                          <a:cs typeface="Arial"/>
                        </a:rPr>
                        <a:t>Длительность </a:t>
                      </a:r>
                      <a:r>
                        <a:rPr sz="1600" spc="-125" dirty="0">
                          <a:latin typeface="Arial"/>
                          <a:cs typeface="Arial"/>
                        </a:rPr>
                        <a:t>ХСН</a:t>
                      </a:r>
                      <a:r>
                        <a:rPr sz="16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(мес)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35" dirty="0">
                          <a:latin typeface="Arial"/>
                          <a:cs typeface="Arial"/>
                        </a:rPr>
                        <a:t>33.9(32.4)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40" dirty="0">
                          <a:latin typeface="Arial"/>
                          <a:cs typeface="Arial"/>
                        </a:rPr>
                        <a:t>46.2(51.9)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marR="14668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0,</a:t>
                      </a:r>
                      <a:r>
                        <a:rPr sz="1600" spc="2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33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55" dirty="0">
                          <a:latin typeface="Arial"/>
                          <a:cs typeface="Arial"/>
                        </a:rPr>
                        <a:t>Курение</a:t>
                      </a:r>
                      <a:r>
                        <a:rPr sz="16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(%)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50" dirty="0">
                          <a:latin typeface="Arial"/>
                          <a:cs typeface="Arial"/>
                        </a:rPr>
                        <a:t>29,2%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55" dirty="0">
                          <a:latin typeface="Arial"/>
                          <a:cs typeface="Arial"/>
                        </a:rPr>
                        <a:t>21,9%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marR="126364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395">
                <a:tc>
                  <a:txBody>
                    <a:bodyPr/>
                    <a:lstStyle/>
                    <a:p>
                      <a:pPr marL="60960" marR="140970">
                        <a:lnSpc>
                          <a:spcPct val="150000"/>
                        </a:lnSpc>
                        <a:spcBef>
                          <a:spcPts val="225"/>
                        </a:spcBef>
                      </a:pPr>
                      <a:r>
                        <a:rPr sz="1600" spc="-55" dirty="0">
                          <a:latin typeface="Arial"/>
                          <a:cs typeface="Arial"/>
                        </a:rPr>
                        <a:t>Ишемическая 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этиология  </a:t>
                      </a:r>
                      <a:r>
                        <a:rPr sz="1600" spc="-125" dirty="0">
                          <a:latin typeface="Arial"/>
                          <a:cs typeface="Arial"/>
                        </a:rPr>
                        <a:t>ХСН</a:t>
                      </a:r>
                      <a:r>
                        <a:rPr sz="16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(%)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600" spc="-70" dirty="0">
                          <a:latin typeface="Arial"/>
                          <a:cs typeface="Arial"/>
                        </a:rPr>
                        <a:t>78,1%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600" spc="-50" dirty="0">
                          <a:latin typeface="Arial"/>
                          <a:cs typeface="Arial"/>
                        </a:rPr>
                        <a:t>79,2%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marR="147320" algn="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33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95" dirty="0">
                          <a:latin typeface="Arial"/>
                          <a:cs typeface="Arial"/>
                        </a:rPr>
                        <a:t>АГ, </a:t>
                      </a:r>
                      <a:r>
                        <a:rPr sz="1600" spc="-6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65" dirty="0">
                          <a:latin typeface="Arial"/>
                          <a:cs typeface="Arial"/>
                        </a:rPr>
                        <a:t>31</a:t>
                      </a:r>
                      <a:r>
                        <a:rPr sz="16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(48%)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70" dirty="0">
                          <a:latin typeface="Arial"/>
                          <a:cs typeface="Arial"/>
                        </a:rPr>
                        <a:t>719</a:t>
                      </a:r>
                      <a:r>
                        <a:rPr sz="16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(94%)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marR="120014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0,</a:t>
                      </a:r>
                      <a:r>
                        <a:rPr sz="1600" spc="2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33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95" dirty="0">
                          <a:latin typeface="Arial"/>
                          <a:cs typeface="Arial"/>
                        </a:rPr>
                        <a:t>СД </a:t>
                      </a:r>
                      <a:r>
                        <a:rPr sz="1600" spc="-65" dirty="0">
                          <a:latin typeface="Arial"/>
                          <a:cs typeface="Arial"/>
                        </a:rPr>
                        <a:t>2 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типа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55" dirty="0">
                          <a:latin typeface="Arial"/>
                          <a:cs typeface="Arial"/>
                        </a:rPr>
                        <a:t>18,0%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55" dirty="0">
                          <a:latin typeface="Arial"/>
                          <a:cs typeface="Arial"/>
                        </a:rPr>
                        <a:t>16,0%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marR="14541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0,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600" spc="3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633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60" dirty="0">
                          <a:latin typeface="Arial"/>
                          <a:cs typeface="Arial"/>
                        </a:rPr>
                        <a:t>Ожирение</a:t>
                      </a:r>
                      <a:r>
                        <a:rPr sz="16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60" dirty="0">
                          <a:latin typeface="Arial"/>
                          <a:cs typeface="Arial"/>
                        </a:rPr>
                        <a:t>34%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55" dirty="0">
                          <a:latin typeface="Arial"/>
                          <a:cs typeface="Arial"/>
                        </a:rPr>
                        <a:t>44,4%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marR="15240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633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85" dirty="0">
                          <a:latin typeface="Arial"/>
                          <a:cs typeface="Arial"/>
                        </a:rPr>
                        <a:t>САД 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(мм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рт.ст.)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45" dirty="0">
                          <a:latin typeface="Arial"/>
                          <a:cs typeface="Arial"/>
                        </a:rPr>
                        <a:t>130.3(24.3)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45" dirty="0">
                          <a:latin typeface="Arial"/>
                          <a:cs typeface="Arial"/>
                        </a:rPr>
                        <a:t>144.9(21.9)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marR="120014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0,</a:t>
                      </a:r>
                      <a:r>
                        <a:rPr sz="1600" spc="2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633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45" dirty="0">
                          <a:latin typeface="Arial"/>
                          <a:cs typeface="Arial"/>
                        </a:rPr>
                        <a:t>ДАД 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(мм</a:t>
                      </a:r>
                      <a:r>
                        <a:rPr sz="16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рт.ст.)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40" dirty="0">
                          <a:latin typeface="Arial"/>
                          <a:cs typeface="Arial"/>
                        </a:rPr>
                        <a:t>80.6(15.0)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55" dirty="0">
                          <a:latin typeface="Arial"/>
                          <a:cs typeface="Arial"/>
                        </a:rPr>
                        <a:t>87.5(11.2)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marR="120014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0,</a:t>
                      </a:r>
                      <a:r>
                        <a:rPr sz="1600" spc="2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633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120" dirty="0">
                          <a:latin typeface="Arial"/>
                          <a:cs typeface="Arial"/>
                        </a:rPr>
                        <a:t>ЧСС  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(уд. </a:t>
                      </a:r>
                      <a:r>
                        <a:rPr sz="1600" spc="-6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6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минуту)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40" dirty="0">
                          <a:latin typeface="Arial"/>
                          <a:cs typeface="Arial"/>
                        </a:rPr>
                        <a:t>80.9(15.9)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45" dirty="0">
                          <a:latin typeface="Arial"/>
                          <a:cs typeface="Arial"/>
                        </a:rPr>
                        <a:t>73.6(11.5)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0,</a:t>
                      </a:r>
                      <a:r>
                        <a:rPr sz="1600" spc="2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633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60" dirty="0">
                          <a:latin typeface="Arial"/>
                          <a:cs typeface="Arial"/>
                        </a:rPr>
                        <a:t>ФВ 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ЛЖ</a:t>
                      </a:r>
                      <a:r>
                        <a:rPr sz="16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45" dirty="0">
                          <a:latin typeface="Arial"/>
                          <a:cs typeface="Arial"/>
                        </a:rPr>
                        <a:t>29.1(5.6)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45" dirty="0">
                          <a:latin typeface="Arial"/>
                          <a:cs typeface="Arial"/>
                        </a:rPr>
                        <a:t>56.7(7.2)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marR="120014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0,</a:t>
                      </a:r>
                      <a:r>
                        <a:rPr sz="1600" spc="2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633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45" dirty="0">
                          <a:latin typeface="Arial"/>
                          <a:cs typeface="Arial"/>
                        </a:rPr>
                        <a:t>КДР ЛЖ</a:t>
                      </a:r>
                      <a:r>
                        <a:rPr sz="16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(мм)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50" dirty="0">
                          <a:latin typeface="Arial"/>
                          <a:cs typeface="Arial"/>
                        </a:rPr>
                        <a:t>65.6(7.1)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50" dirty="0">
                          <a:latin typeface="Arial"/>
                          <a:cs typeface="Arial"/>
                        </a:rPr>
                        <a:t>53.7(8.1)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marR="120014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0,</a:t>
                      </a:r>
                      <a:r>
                        <a:rPr sz="1600" spc="2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633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95" dirty="0">
                          <a:latin typeface="Arial"/>
                          <a:cs typeface="Arial"/>
                        </a:rPr>
                        <a:t>КСР 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ЛЖ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(мм)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35" dirty="0">
                          <a:latin typeface="Arial"/>
                          <a:cs typeface="Arial"/>
                        </a:rPr>
                        <a:t>53.9(9.0)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50" dirty="0">
                          <a:latin typeface="Arial"/>
                          <a:cs typeface="Arial"/>
                        </a:rPr>
                        <a:t>37.6(7.5)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marR="120014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0,</a:t>
                      </a:r>
                      <a:r>
                        <a:rPr sz="1600" spc="2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633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60" dirty="0">
                          <a:latin typeface="Arial"/>
                          <a:cs typeface="Arial"/>
                        </a:rPr>
                        <a:t>Левое 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предсердие</a:t>
                      </a:r>
                      <a:r>
                        <a:rPr sz="16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(мм)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35" dirty="0">
                          <a:latin typeface="Arial"/>
                          <a:cs typeface="Arial"/>
                        </a:rPr>
                        <a:t>48.0(5.8)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45" dirty="0">
                          <a:latin typeface="Arial"/>
                          <a:cs typeface="Arial"/>
                        </a:rPr>
                        <a:t>40.1(6.4)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marR="120014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0,</a:t>
                      </a:r>
                      <a:r>
                        <a:rPr sz="1600" spc="2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633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40" dirty="0">
                          <a:latin typeface="Arial"/>
                          <a:cs typeface="Arial"/>
                        </a:rPr>
                        <a:t>ДХ-6 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мин</a:t>
                      </a:r>
                      <a:r>
                        <a:rPr sz="16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(м)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50" dirty="0">
                          <a:latin typeface="Arial"/>
                          <a:cs typeface="Arial"/>
                        </a:rPr>
                        <a:t>268.8(151.7)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45" dirty="0">
                          <a:latin typeface="Arial"/>
                          <a:cs typeface="Arial"/>
                        </a:rPr>
                        <a:t>338.0(131.9)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marR="11938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0,</a:t>
                      </a:r>
                      <a:r>
                        <a:rPr sz="1600" spc="2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633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100" dirty="0">
                          <a:latin typeface="Arial"/>
                          <a:cs typeface="Arial"/>
                        </a:rPr>
                        <a:t>ШОКС 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(баллы 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по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шкале)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35" dirty="0">
                          <a:latin typeface="Arial"/>
                          <a:cs typeface="Arial"/>
                        </a:rPr>
                        <a:t>6.5(3.7)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35" dirty="0">
                          <a:latin typeface="Arial"/>
                          <a:cs typeface="Arial"/>
                        </a:rPr>
                        <a:t>4.2(2.5)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marR="120014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0,</a:t>
                      </a:r>
                      <a:r>
                        <a:rPr sz="1600" spc="2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9498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50" dirty="0">
                          <a:latin typeface="Arial"/>
                          <a:cs typeface="Arial"/>
                        </a:rPr>
                        <a:t>Доза 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Беталока </a:t>
                      </a:r>
                      <a:r>
                        <a:rPr sz="1600" spc="-75" dirty="0">
                          <a:latin typeface="Arial"/>
                          <a:cs typeface="Arial"/>
                        </a:rPr>
                        <a:t>ЗОК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(мг)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40" dirty="0">
                          <a:latin typeface="Arial"/>
                          <a:cs typeface="Arial"/>
                        </a:rPr>
                        <a:t>42.3(21.2)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35" dirty="0">
                          <a:latin typeface="Arial"/>
                          <a:cs typeface="Arial"/>
                        </a:rPr>
                        <a:t>48.4(28.9)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tc>
                  <a:txBody>
                    <a:bodyPr/>
                    <a:lstStyle/>
                    <a:p>
                      <a:pPr marR="14668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0,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F0D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4105" y="161925"/>
            <a:ext cx="11066929" cy="1325563"/>
          </a:xfrm>
        </p:spPr>
        <p:txBody>
          <a:bodyPr>
            <a:normAutofit fontScale="90000"/>
          </a:bodyPr>
          <a:lstStyle/>
          <a:p>
            <a:pPr marL="61594" marR="348615">
              <a:lnSpc>
                <a:spcPct val="100000"/>
              </a:lnSpc>
              <a:spcBef>
                <a:spcPts val="155"/>
              </a:spcBef>
            </a:pPr>
            <a:r>
              <a:rPr lang="ru-RU" sz="2400" b="1" spc="-10" dirty="0">
                <a:cs typeface="Arial Narrow"/>
              </a:rPr>
              <a:t>Сравнительная </a:t>
            </a:r>
            <a:r>
              <a:rPr lang="ru-RU" sz="2400" b="1" spc="5" dirty="0">
                <a:cs typeface="Arial Narrow"/>
              </a:rPr>
              <a:t>характеристика </a:t>
            </a:r>
            <a:r>
              <a:rPr lang="ru-RU" sz="2400" b="1" spc="-25" dirty="0">
                <a:cs typeface="Arial Narrow"/>
              </a:rPr>
              <a:t>больных </a:t>
            </a:r>
            <a:r>
              <a:rPr lang="ru-RU" sz="2400" b="1" spc="-30" dirty="0">
                <a:cs typeface="Arial Narrow"/>
              </a:rPr>
              <a:t>ХСН  </a:t>
            </a:r>
            <a:r>
              <a:rPr lang="ru-RU" sz="2400" b="1" spc="-20" dirty="0">
                <a:cs typeface="Arial Narrow"/>
              </a:rPr>
              <a:t>с </a:t>
            </a:r>
            <a:r>
              <a:rPr lang="ru-RU" sz="2400" b="1" spc="-5" dirty="0">
                <a:cs typeface="Arial Narrow"/>
              </a:rPr>
              <a:t>нарушенной </a:t>
            </a:r>
            <a:r>
              <a:rPr lang="ru-RU" sz="2400" b="1" spc="20" dirty="0">
                <a:cs typeface="Arial Narrow"/>
              </a:rPr>
              <a:t>(ФВ&lt;35%) </a:t>
            </a:r>
            <a:r>
              <a:rPr lang="ru-RU" sz="2400" b="1" spc="-20" dirty="0">
                <a:cs typeface="Arial Narrow"/>
              </a:rPr>
              <a:t>или </a:t>
            </a:r>
            <a:r>
              <a:rPr lang="ru-RU" sz="2400" b="1" spc="-10" dirty="0">
                <a:cs typeface="Arial Narrow"/>
              </a:rPr>
              <a:t>сохраненной </a:t>
            </a:r>
            <a:r>
              <a:rPr lang="ru-RU" sz="2400" b="1" spc="20" dirty="0">
                <a:cs typeface="Arial Narrow"/>
              </a:rPr>
              <a:t>(ФВ&gt;45%)  </a:t>
            </a:r>
            <a:r>
              <a:rPr lang="ru-RU" sz="2400" b="1" spc="-5" dirty="0">
                <a:cs typeface="Arial Narrow"/>
              </a:rPr>
              <a:t>систолической функцией </a:t>
            </a:r>
            <a:r>
              <a:rPr lang="ru-RU" sz="2400" b="1" dirty="0">
                <a:cs typeface="Arial Narrow"/>
              </a:rPr>
              <a:t>сердца (средние </a:t>
            </a:r>
            <a:r>
              <a:rPr lang="ru-RU" sz="2400" b="1" spc="-20" dirty="0">
                <a:cs typeface="Arial Narrow"/>
              </a:rPr>
              <a:t>величины,</a:t>
            </a:r>
            <a:br>
              <a:rPr lang="ru-RU" sz="2400" dirty="0">
                <a:cs typeface="Arial Narrow"/>
              </a:rPr>
            </a:br>
            <a:r>
              <a:rPr lang="ru-RU" sz="2400" b="1" spc="-40" dirty="0">
                <a:cs typeface="Arial Narrow"/>
              </a:rPr>
              <a:t>в </a:t>
            </a:r>
            <a:r>
              <a:rPr lang="ru-RU" sz="2400" b="1" dirty="0">
                <a:cs typeface="Arial Narrow"/>
              </a:rPr>
              <a:t>скобках </a:t>
            </a:r>
            <a:r>
              <a:rPr lang="ru-RU" sz="2400" b="1" spc="-55" dirty="0">
                <a:cs typeface="Arial Narrow"/>
              </a:rPr>
              <a:t>– </a:t>
            </a:r>
            <a:r>
              <a:rPr lang="ru-RU" sz="2400" b="1" dirty="0">
                <a:cs typeface="Arial Narrow"/>
              </a:rPr>
              <a:t>стандартные</a:t>
            </a:r>
            <a:r>
              <a:rPr lang="ru-RU" sz="2400" b="1" spc="114" dirty="0">
                <a:cs typeface="Arial Narrow"/>
              </a:rPr>
              <a:t> </a:t>
            </a:r>
            <a:r>
              <a:rPr lang="ru-RU" sz="2400" b="1" dirty="0">
                <a:cs typeface="Arial Narrow"/>
              </a:rPr>
              <a:t>отклонения)</a:t>
            </a:r>
            <a:br>
              <a:rPr lang="ru-RU" sz="1600" dirty="0">
                <a:cs typeface="Arial Narrow"/>
              </a:rPr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63893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3445097" y="2348064"/>
            <a:ext cx="692191" cy="1961365"/>
          </a:xfrm>
          <a:custGeom>
            <a:avLst/>
            <a:gdLst/>
            <a:ahLst/>
            <a:cxnLst/>
            <a:rect l="l" t="t" r="r" b="b"/>
            <a:pathLst>
              <a:path w="354329" h="852805">
                <a:moveTo>
                  <a:pt x="0" y="0"/>
                </a:moveTo>
                <a:lnTo>
                  <a:pt x="353832" y="0"/>
                </a:lnTo>
                <a:lnTo>
                  <a:pt x="353832" y="852557"/>
                </a:lnTo>
                <a:lnTo>
                  <a:pt x="0" y="852557"/>
                </a:lnTo>
                <a:lnTo>
                  <a:pt x="0" y="0"/>
                </a:lnTo>
                <a:close/>
              </a:path>
            </a:pathLst>
          </a:custGeom>
          <a:solidFill>
            <a:srgbClr val="3B5BA2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object 9"/>
          <p:cNvSpPr/>
          <p:nvPr/>
        </p:nvSpPr>
        <p:spPr>
          <a:xfrm>
            <a:off x="5173113" y="2979789"/>
            <a:ext cx="698393" cy="1330457"/>
          </a:xfrm>
          <a:custGeom>
            <a:avLst/>
            <a:gdLst/>
            <a:ahLst/>
            <a:cxnLst/>
            <a:rect l="l" t="t" r="r" b="b"/>
            <a:pathLst>
              <a:path w="357504" h="578485">
                <a:moveTo>
                  <a:pt x="0" y="0"/>
                </a:moveTo>
                <a:lnTo>
                  <a:pt x="357165" y="0"/>
                </a:lnTo>
                <a:lnTo>
                  <a:pt x="357165" y="577884"/>
                </a:lnTo>
                <a:lnTo>
                  <a:pt x="0" y="577884"/>
                </a:lnTo>
                <a:lnTo>
                  <a:pt x="0" y="0"/>
                </a:lnTo>
                <a:close/>
              </a:path>
            </a:pathLst>
          </a:custGeom>
          <a:solidFill>
            <a:srgbClr val="7A007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" name="object 10"/>
          <p:cNvSpPr/>
          <p:nvPr/>
        </p:nvSpPr>
        <p:spPr>
          <a:xfrm>
            <a:off x="6907653" y="3595110"/>
            <a:ext cx="692191" cy="714153"/>
          </a:xfrm>
          <a:custGeom>
            <a:avLst/>
            <a:gdLst/>
            <a:ahLst/>
            <a:cxnLst/>
            <a:rect l="l" t="t" r="r" b="b"/>
            <a:pathLst>
              <a:path w="354329" h="310514">
                <a:moveTo>
                  <a:pt x="0" y="0"/>
                </a:moveTo>
                <a:lnTo>
                  <a:pt x="353823" y="0"/>
                </a:lnTo>
                <a:lnTo>
                  <a:pt x="353823" y="310340"/>
                </a:lnTo>
                <a:lnTo>
                  <a:pt x="0" y="310340"/>
                </a:lnTo>
                <a:lnTo>
                  <a:pt x="0" y="0"/>
                </a:lnTo>
                <a:close/>
              </a:path>
            </a:pathLst>
          </a:custGeom>
          <a:solidFill>
            <a:srgbClr val="93C43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/>
          <p:nvPr/>
        </p:nvSpPr>
        <p:spPr>
          <a:xfrm>
            <a:off x="2929956" y="1593279"/>
            <a:ext cx="0" cy="2716410"/>
          </a:xfrm>
          <a:custGeom>
            <a:avLst/>
            <a:gdLst/>
            <a:ahLst/>
            <a:cxnLst/>
            <a:rect l="l" t="t" r="r" b="b"/>
            <a:pathLst>
              <a:path h="1181100">
                <a:moveTo>
                  <a:pt x="0" y="0"/>
                </a:moveTo>
                <a:lnTo>
                  <a:pt x="0" y="1180741"/>
                </a:lnTo>
              </a:path>
            </a:pathLst>
          </a:custGeom>
          <a:ln w="6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" name="object 12"/>
          <p:cNvSpPr/>
          <p:nvPr/>
        </p:nvSpPr>
        <p:spPr>
          <a:xfrm>
            <a:off x="2877791" y="4308863"/>
            <a:ext cx="53341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6701" y="0"/>
                </a:lnTo>
              </a:path>
            </a:pathLst>
          </a:custGeom>
          <a:ln w="6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3" name="object 13"/>
          <p:cNvSpPr/>
          <p:nvPr/>
        </p:nvSpPr>
        <p:spPr>
          <a:xfrm>
            <a:off x="2877791" y="3406408"/>
            <a:ext cx="53341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6701" y="0"/>
                </a:lnTo>
              </a:path>
            </a:pathLst>
          </a:custGeom>
          <a:ln w="6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4" name="object 14"/>
          <p:cNvSpPr/>
          <p:nvPr/>
        </p:nvSpPr>
        <p:spPr>
          <a:xfrm>
            <a:off x="2877791" y="2495734"/>
            <a:ext cx="53341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6701" y="0"/>
                </a:lnTo>
              </a:path>
            </a:pathLst>
          </a:custGeom>
          <a:ln w="6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" name="object 15"/>
          <p:cNvSpPr/>
          <p:nvPr/>
        </p:nvSpPr>
        <p:spPr>
          <a:xfrm>
            <a:off x="2877791" y="1593279"/>
            <a:ext cx="53341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6701" y="0"/>
                </a:lnTo>
              </a:path>
            </a:pathLst>
          </a:custGeom>
          <a:ln w="6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6" name="object 16"/>
          <p:cNvSpPr/>
          <p:nvPr/>
        </p:nvSpPr>
        <p:spPr>
          <a:xfrm>
            <a:off x="2929956" y="4308863"/>
            <a:ext cx="5191430" cy="0"/>
          </a:xfrm>
          <a:custGeom>
            <a:avLst/>
            <a:gdLst/>
            <a:ahLst/>
            <a:cxnLst/>
            <a:rect l="l" t="t" r="r" b="b"/>
            <a:pathLst>
              <a:path w="2657475">
                <a:moveTo>
                  <a:pt x="0" y="0"/>
                </a:moveTo>
                <a:lnTo>
                  <a:pt x="2657030" y="0"/>
                </a:lnTo>
              </a:path>
            </a:pathLst>
          </a:custGeom>
          <a:ln w="6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7" name="object 17"/>
          <p:cNvSpPr/>
          <p:nvPr/>
        </p:nvSpPr>
        <p:spPr>
          <a:xfrm>
            <a:off x="2929956" y="4308863"/>
            <a:ext cx="0" cy="65720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537"/>
                </a:moveTo>
                <a:lnTo>
                  <a:pt x="0" y="0"/>
                </a:lnTo>
              </a:path>
            </a:pathLst>
          </a:custGeom>
          <a:ln w="6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8" name="object 18"/>
          <p:cNvSpPr/>
          <p:nvPr/>
        </p:nvSpPr>
        <p:spPr>
          <a:xfrm>
            <a:off x="4657973" y="4308863"/>
            <a:ext cx="0" cy="65720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537"/>
                </a:moveTo>
                <a:lnTo>
                  <a:pt x="0" y="0"/>
                </a:lnTo>
              </a:path>
            </a:pathLst>
          </a:custGeom>
          <a:ln w="6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9" name="object 19"/>
          <p:cNvSpPr/>
          <p:nvPr/>
        </p:nvSpPr>
        <p:spPr>
          <a:xfrm>
            <a:off x="6392506" y="4308863"/>
            <a:ext cx="0" cy="65720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537"/>
                </a:moveTo>
                <a:lnTo>
                  <a:pt x="0" y="0"/>
                </a:lnTo>
              </a:path>
            </a:pathLst>
          </a:custGeom>
          <a:ln w="6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0" name="object 20"/>
          <p:cNvSpPr/>
          <p:nvPr/>
        </p:nvSpPr>
        <p:spPr>
          <a:xfrm>
            <a:off x="8120517" y="4308863"/>
            <a:ext cx="0" cy="65720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537"/>
                </a:moveTo>
                <a:lnTo>
                  <a:pt x="0" y="0"/>
                </a:lnTo>
              </a:path>
            </a:pathLst>
          </a:custGeom>
          <a:ln w="6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1" name="object 21"/>
          <p:cNvSpPr txBox="1"/>
          <p:nvPr/>
        </p:nvSpPr>
        <p:spPr>
          <a:xfrm>
            <a:off x="3621137" y="2008360"/>
            <a:ext cx="370905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1200" spc="5" dirty="0">
                <a:latin typeface="Arial"/>
                <a:cs typeface="Arial"/>
              </a:rPr>
              <a:t>81,7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30087" y="3299760"/>
            <a:ext cx="188554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80"/>
              </a:lnSpc>
            </a:pPr>
            <a:r>
              <a:rPr sz="1200" spc="15" dirty="0">
                <a:latin typeface="Arial"/>
                <a:cs typeface="Arial"/>
              </a:rPr>
              <a:t>70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30087" y="2389115"/>
            <a:ext cx="188554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80"/>
              </a:lnSpc>
            </a:pPr>
            <a:r>
              <a:rPr sz="1200" spc="15" dirty="0">
                <a:latin typeface="Arial"/>
                <a:cs typeface="Arial"/>
              </a:rPr>
              <a:t>80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630087" y="1486743"/>
            <a:ext cx="981222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80"/>
              </a:lnSpc>
              <a:tabLst>
                <a:tab pos="226060" algn="l"/>
              </a:tabLst>
            </a:pPr>
            <a:r>
              <a:rPr sz="1200" spc="15" dirty="0">
                <a:latin typeface="Arial"/>
                <a:cs typeface="Arial"/>
              </a:rPr>
              <a:t>90	</a:t>
            </a:r>
            <a:r>
              <a:rPr sz="1200" b="1" spc="22" baseline="4629" dirty="0">
                <a:latin typeface="Arial"/>
                <a:cs typeface="Arial"/>
              </a:rPr>
              <a:t>уд/мин</a:t>
            </a:r>
            <a:endParaRPr sz="1200" baseline="4629" dirty="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09358" y="4474322"/>
            <a:ext cx="4237497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tabLst>
                <a:tab pos="878840" algn="l"/>
                <a:tab pos="1741170" algn="l"/>
              </a:tabLst>
            </a:pPr>
            <a:r>
              <a:rPr sz="1200" spc="15" dirty="0">
                <a:latin typeface="Arial"/>
                <a:cs typeface="Arial"/>
              </a:rPr>
              <a:t>Исходно	</a:t>
            </a:r>
            <a:r>
              <a:rPr lang="ru-RU" sz="1200" spc="15" dirty="0">
                <a:latin typeface="Arial"/>
                <a:cs typeface="Arial"/>
              </a:rPr>
              <a:t>	</a:t>
            </a:r>
            <a:r>
              <a:rPr sz="1200" spc="15" dirty="0">
                <a:latin typeface="Arial"/>
                <a:cs typeface="Arial"/>
              </a:rPr>
              <a:t>8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0" dirty="0" err="1">
                <a:latin typeface="Arial"/>
                <a:cs typeface="Arial"/>
              </a:rPr>
              <a:t>недел</a:t>
            </a:r>
            <a:r>
              <a:rPr lang="ru-RU" sz="1200" spc="10" dirty="0">
                <a:latin typeface="Arial"/>
                <a:cs typeface="Arial"/>
              </a:rPr>
              <a:t>ь	</a:t>
            </a:r>
            <a:r>
              <a:rPr sz="1200" spc="15" dirty="0">
                <a:latin typeface="Arial"/>
                <a:cs typeface="Arial"/>
              </a:rPr>
              <a:t>13</a:t>
            </a:r>
            <a:r>
              <a:rPr sz="1200" spc="-9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недель</a:t>
            </a:r>
            <a:endParaRPr sz="1200" dirty="0">
              <a:latin typeface="Arial"/>
              <a:cs typeface="Arial"/>
            </a:endParaRPr>
          </a:p>
          <a:p>
            <a:pPr marL="819150">
              <a:tabLst>
                <a:tab pos="1692910" algn="l"/>
              </a:tabLst>
            </a:pPr>
            <a:r>
              <a:rPr sz="1200" b="1" dirty="0">
                <a:solidFill>
                  <a:srgbClr val="DA9A22"/>
                </a:solidFill>
                <a:latin typeface="Arial"/>
                <a:cs typeface="Arial"/>
              </a:rPr>
              <a:t>32,9</a:t>
            </a:r>
            <a:r>
              <a:rPr sz="1200" b="1" spc="5" dirty="0">
                <a:solidFill>
                  <a:srgbClr val="DA9A22"/>
                </a:solidFill>
                <a:latin typeface="Arial"/>
                <a:cs typeface="Arial"/>
              </a:rPr>
              <a:t> мг/сут	</a:t>
            </a:r>
            <a:r>
              <a:rPr sz="1200" b="1" dirty="0">
                <a:solidFill>
                  <a:srgbClr val="DA9A22"/>
                </a:solidFill>
                <a:latin typeface="Arial"/>
                <a:cs typeface="Arial"/>
              </a:rPr>
              <a:t>54,1</a:t>
            </a:r>
            <a:r>
              <a:rPr sz="1200" b="1" spc="-75" dirty="0">
                <a:solidFill>
                  <a:srgbClr val="DA9A22"/>
                </a:solidFill>
                <a:latin typeface="Arial"/>
                <a:cs typeface="Arial"/>
              </a:rPr>
              <a:t> </a:t>
            </a:r>
            <a:r>
              <a:rPr sz="1200" b="1" spc="5" dirty="0">
                <a:solidFill>
                  <a:srgbClr val="DA9A22"/>
                </a:solidFill>
                <a:latin typeface="Arial"/>
                <a:cs typeface="Arial"/>
              </a:rPr>
              <a:t>мг/сут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121051" y="2042332"/>
            <a:ext cx="802594" cy="5488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200" b="1" spc="15" dirty="0">
                <a:solidFill>
                  <a:srgbClr val="7A0078"/>
                </a:solidFill>
                <a:latin typeface="Arial"/>
                <a:cs typeface="Arial"/>
              </a:rPr>
              <a:t>7,0</a:t>
            </a:r>
            <a:r>
              <a:rPr sz="1200" b="1" spc="-65" dirty="0">
                <a:solidFill>
                  <a:srgbClr val="7A0078"/>
                </a:solidFill>
                <a:latin typeface="Arial"/>
                <a:cs typeface="Arial"/>
              </a:rPr>
              <a:t> </a:t>
            </a:r>
            <a:r>
              <a:rPr sz="1200" b="1" spc="15" dirty="0">
                <a:solidFill>
                  <a:srgbClr val="7A0078"/>
                </a:solidFill>
                <a:latin typeface="Arial"/>
                <a:cs typeface="Arial"/>
              </a:rPr>
              <a:t>уд/мин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200" b="1" spc="25" dirty="0">
                <a:solidFill>
                  <a:srgbClr val="7A0078"/>
                </a:solidFill>
                <a:latin typeface="Arial"/>
                <a:cs typeface="Arial"/>
              </a:rPr>
              <a:t>-</a:t>
            </a:r>
            <a:r>
              <a:rPr sz="1200" b="1" spc="-90" dirty="0">
                <a:solidFill>
                  <a:srgbClr val="7A0078"/>
                </a:solidFill>
                <a:latin typeface="Arial"/>
                <a:cs typeface="Arial"/>
              </a:rPr>
              <a:t> </a:t>
            </a:r>
            <a:r>
              <a:rPr sz="1200" b="1" spc="20" dirty="0">
                <a:solidFill>
                  <a:srgbClr val="7A0078"/>
                </a:solidFill>
                <a:latin typeface="Arial"/>
                <a:cs typeface="Arial"/>
              </a:rPr>
              <a:t>8,6%</a:t>
            </a:r>
            <a:endParaRPr sz="1200">
              <a:latin typeface="Arial"/>
              <a:cs typeface="Arial"/>
            </a:endParaRPr>
          </a:p>
          <a:p>
            <a:pPr marL="54610" algn="ctr">
              <a:lnSpc>
                <a:spcPts val="1245"/>
              </a:lnSpc>
              <a:spcBef>
                <a:spcPts val="220"/>
              </a:spcBef>
            </a:pPr>
            <a:r>
              <a:rPr sz="1200" spc="-15" dirty="0">
                <a:latin typeface="Arial"/>
                <a:cs typeface="Arial"/>
              </a:rPr>
              <a:t>74,7</a:t>
            </a:r>
            <a:r>
              <a:rPr sz="1200" spc="-22" baseline="10101" dirty="0">
                <a:latin typeface="Arial"/>
                <a:cs typeface="Arial"/>
              </a:rPr>
              <a:t>*</a:t>
            </a:r>
            <a:endParaRPr sz="1200" baseline="10101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083602" y="3153213"/>
            <a:ext cx="44285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45"/>
              </a:lnSpc>
            </a:pPr>
            <a:r>
              <a:rPr sz="1200" spc="5" dirty="0">
                <a:latin typeface="Arial"/>
                <a:cs typeface="Arial"/>
              </a:rPr>
              <a:t>67,</a:t>
            </a:r>
            <a:r>
              <a:rPr sz="1200" spc="-145" dirty="0">
                <a:latin typeface="Arial"/>
                <a:cs typeface="Arial"/>
              </a:rPr>
              <a:t>9</a:t>
            </a:r>
            <a:r>
              <a:rPr sz="1200" spc="15" baseline="15151" dirty="0">
                <a:latin typeface="Arial"/>
                <a:cs typeface="Arial"/>
              </a:rPr>
              <a:t>*</a:t>
            </a:r>
            <a:endParaRPr sz="1200" baseline="15151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30087" y="3113364"/>
            <a:ext cx="6041770" cy="12105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#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ts val="780"/>
              </a:lnSpc>
            </a:pPr>
            <a:r>
              <a:rPr sz="1200" spc="15" dirty="0">
                <a:latin typeface="Arial"/>
                <a:cs typeface="Arial"/>
              </a:rPr>
              <a:t>60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808459" y="2584001"/>
            <a:ext cx="88942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200" b="1" spc="15" dirty="0">
                <a:solidFill>
                  <a:srgbClr val="93C439"/>
                </a:solidFill>
                <a:latin typeface="Arial"/>
                <a:cs typeface="Arial"/>
              </a:rPr>
              <a:t>13,8</a:t>
            </a:r>
            <a:r>
              <a:rPr sz="1200" b="1" spc="-60" dirty="0">
                <a:solidFill>
                  <a:srgbClr val="93C439"/>
                </a:solidFill>
                <a:latin typeface="Arial"/>
                <a:cs typeface="Arial"/>
              </a:rPr>
              <a:t> </a:t>
            </a:r>
            <a:r>
              <a:rPr sz="1200" b="1" spc="15" dirty="0">
                <a:solidFill>
                  <a:srgbClr val="93C439"/>
                </a:solidFill>
                <a:latin typeface="Arial"/>
                <a:cs typeface="Arial"/>
              </a:rPr>
              <a:t>уд/мин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200" b="1" spc="25" dirty="0">
                <a:solidFill>
                  <a:srgbClr val="93C439"/>
                </a:solidFill>
                <a:latin typeface="Arial"/>
                <a:cs typeface="Arial"/>
              </a:rPr>
              <a:t>-</a:t>
            </a:r>
            <a:r>
              <a:rPr sz="1200" b="1" spc="-90" dirty="0">
                <a:solidFill>
                  <a:srgbClr val="93C439"/>
                </a:solidFill>
                <a:latin typeface="Arial"/>
                <a:cs typeface="Arial"/>
              </a:rPr>
              <a:t> </a:t>
            </a:r>
            <a:r>
              <a:rPr sz="1200" b="1" spc="20" dirty="0">
                <a:solidFill>
                  <a:srgbClr val="93C439"/>
                </a:solidFill>
                <a:latin typeface="Arial"/>
                <a:cs typeface="Arial"/>
              </a:rPr>
              <a:t>16,8%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1"/>
          <p:cNvSpPr txBox="1"/>
          <p:nvPr/>
        </p:nvSpPr>
        <p:spPr>
          <a:xfrm>
            <a:off x="2616301" y="4839335"/>
            <a:ext cx="5654131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200" i="1" spc="5" dirty="0">
                <a:latin typeface="Arial"/>
                <a:cs typeface="Arial"/>
              </a:rPr>
              <a:t>* – </a:t>
            </a:r>
            <a:r>
              <a:rPr sz="1200" i="1" spc="-25" dirty="0">
                <a:latin typeface="Arial"/>
                <a:cs typeface="Arial"/>
              </a:rPr>
              <a:t>достоверность </a:t>
            </a:r>
            <a:r>
              <a:rPr sz="1200" i="1" spc="15" dirty="0">
                <a:latin typeface="Arial"/>
                <a:cs typeface="Arial"/>
              </a:rPr>
              <a:t>в </a:t>
            </a:r>
            <a:r>
              <a:rPr sz="1200" i="1" spc="10" dirty="0">
                <a:latin typeface="Arial"/>
                <a:cs typeface="Arial"/>
              </a:rPr>
              <a:t>сравнении с исходом; </a:t>
            </a:r>
            <a:r>
              <a:rPr sz="1200" i="1" spc="5" dirty="0">
                <a:latin typeface="Arial"/>
                <a:cs typeface="Arial"/>
              </a:rPr>
              <a:t># – </a:t>
            </a:r>
            <a:r>
              <a:rPr sz="1200" i="1" spc="-25" dirty="0">
                <a:latin typeface="Arial"/>
                <a:cs typeface="Arial"/>
              </a:rPr>
              <a:t>достоверность </a:t>
            </a:r>
            <a:r>
              <a:rPr sz="1200" i="1" spc="15" dirty="0">
                <a:latin typeface="Arial"/>
                <a:cs typeface="Arial"/>
              </a:rPr>
              <a:t>в </a:t>
            </a:r>
            <a:r>
              <a:rPr sz="1200" i="1" spc="10" dirty="0">
                <a:latin typeface="Arial"/>
                <a:cs typeface="Arial"/>
              </a:rPr>
              <a:t>сравнении с </a:t>
            </a:r>
            <a:r>
              <a:rPr sz="1200" i="1" spc="5" dirty="0">
                <a:latin typeface="Arial"/>
                <a:cs typeface="Arial"/>
              </a:rPr>
              <a:t>8</a:t>
            </a:r>
            <a:r>
              <a:rPr sz="1200" i="1" spc="-35" dirty="0">
                <a:latin typeface="Arial"/>
                <a:cs typeface="Arial"/>
              </a:rPr>
              <a:t> </a:t>
            </a:r>
            <a:r>
              <a:rPr sz="1200" i="1" spc="5" dirty="0" err="1">
                <a:latin typeface="Arial"/>
                <a:cs typeface="Arial"/>
              </a:rPr>
              <a:t>неделей</a:t>
            </a:r>
            <a:endParaRPr sz="1200" dirty="0">
              <a:latin typeface="Arial Narrow"/>
              <a:cs typeface="Arial Narrow"/>
            </a:endParaRPr>
          </a:p>
        </p:txBody>
      </p:sp>
      <p:sp>
        <p:nvSpPr>
          <p:cNvPr id="33" name="Заголовок 3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spc="-5" dirty="0">
                <a:cs typeface="Arial Narrow"/>
              </a:rPr>
              <a:t>Динамика </a:t>
            </a:r>
            <a:r>
              <a:rPr lang="ru-RU" sz="2000" b="1" spc="-30" dirty="0">
                <a:cs typeface="Arial Narrow"/>
              </a:rPr>
              <a:t>величины </a:t>
            </a:r>
            <a:r>
              <a:rPr lang="ru-RU" sz="2000" b="1" spc="-45" dirty="0">
                <a:cs typeface="Arial Narrow"/>
              </a:rPr>
              <a:t>ЧСС  </a:t>
            </a:r>
            <a:r>
              <a:rPr lang="ru-RU" sz="2000" b="1" spc="-30" dirty="0">
                <a:cs typeface="Arial Narrow"/>
              </a:rPr>
              <a:t>при </a:t>
            </a:r>
            <a:r>
              <a:rPr lang="ru-RU" sz="2000" b="1" spc="-20" dirty="0">
                <a:cs typeface="Arial Narrow"/>
              </a:rPr>
              <a:t>лечении </a:t>
            </a:r>
            <a:r>
              <a:rPr lang="ru-RU" sz="2000" b="1" spc="-30" dirty="0">
                <a:cs typeface="Arial Narrow"/>
              </a:rPr>
              <a:t>больных </a:t>
            </a:r>
            <a:r>
              <a:rPr lang="ru-RU" sz="2000" b="1" spc="-35" dirty="0">
                <a:cs typeface="Arial Narrow"/>
              </a:rPr>
              <a:t>ХСН </a:t>
            </a:r>
            <a:r>
              <a:rPr lang="ru-RU" sz="2000" b="1" spc="-10" dirty="0" err="1">
                <a:cs typeface="Arial Narrow"/>
              </a:rPr>
              <a:t>Беталоком</a:t>
            </a:r>
            <a:r>
              <a:rPr lang="ru-RU" sz="2000" b="1" spc="-80" dirty="0">
                <a:cs typeface="Arial Narrow"/>
              </a:rPr>
              <a:t> </a:t>
            </a:r>
            <a:r>
              <a:rPr lang="ru-RU" sz="2000" b="1" spc="-15" dirty="0">
                <a:cs typeface="Arial Narrow"/>
              </a:rPr>
              <a:t>ЗОК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81988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1651" y="121870"/>
            <a:ext cx="10515600" cy="1325563"/>
          </a:xfrm>
        </p:spPr>
        <p:txBody>
          <a:bodyPr>
            <a:normAutofit/>
          </a:bodyPr>
          <a:lstStyle/>
          <a:p>
            <a:r>
              <a:rPr lang="ru-RU" sz="2000" b="1" spc="5" dirty="0">
                <a:cs typeface="Arial Narrow"/>
              </a:rPr>
              <a:t>Динамика </a:t>
            </a:r>
            <a:r>
              <a:rPr lang="ru-RU" sz="2000" b="1" spc="-15" dirty="0">
                <a:cs typeface="Arial Narrow"/>
              </a:rPr>
              <a:t>величин </a:t>
            </a:r>
            <a:r>
              <a:rPr lang="ru-RU" sz="2000" b="1" dirty="0">
                <a:cs typeface="Arial Narrow"/>
              </a:rPr>
              <a:t>дистанции шестиминутной </a:t>
            </a:r>
            <a:r>
              <a:rPr lang="ru-RU" sz="2000" b="1" spc="-15" dirty="0">
                <a:cs typeface="Arial Narrow"/>
              </a:rPr>
              <a:t>ходьбы  </a:t>
            </a:r>
            <a:r>
              <a:rPr lang="ru-RU" sz="2000" b="1" spc="-20" dirty="0">
                <a:cs typeface="Arial Narrow"/>
              </a:rPr>
              <a:t>при </a:t>
            </a:r>
            <a:r>
              <a:rPr lang="ru-RU" sz="2000" b="1" spc="-10" dirty="0">
                <a:cs typeface="Arial Narrow"/>
              </a:rPr>
              <a:t>лечении </a:t>
            </a:r>
            <a:r>
              <a:rPr lang="ru-RU" sz="2000" b="1" spc="-20" dirty="0">
                <a:cs typeface="Arial Narrow"/>
              </a:rPr>
              <a:t>больных </a:t>
            </a:r>
            <a:r>
              <a:rPr lang="ru-RU" sz="2000" b="1" spc="-25" dirty="0">
                <a:cs typeface="Arial Narrow"/>
              </a:rPr>
              <a:t>ХСН </a:t>
            </a:r>
            <a:r>
              <a:rPr lang="ru-RU" sz="2000" b="1" dirty="0" err="1">
                <a:cs typeface="Arial Narrow"/>
              </a:rPr>
              <a:t>Беталоком</a:t>
            </a:r>
            <a:r>
              <a:rPr lang="ru-RU" sz="2000" b="1" spc="100" dirty="0">
                <a:cs typeface="Arial Narrow"/>
              </a:rPr>
              <a:t> </a:t>
            </a:r>
            <a:r>
              <a:rPr lang="ru-RU" sz="2000" b="1" spc="-5" dirty="0">
                <a:cs typeface="Arial Narrow"/>
              </a:rPr>
              <a:t>ЗОК</a:t>
            </a:r>
            <a:endParaRPr lang="ru-RU" sz="2000" dirty="0"/>
          </a:p>
        </p:txBody>
      </p:sp>
      <p:grpSp>
        <p:nvGrpSpPr>
          <p:cNvPr id="37" name="Группа 36"/>
          <p:cNvGrpSpPr/>
          <p:nvPr/>
        </p:nvGrpSpPr>
        <p:grpSpPr>
          <a:xfrm>
            <a:off x="1961902" y="1885627"/>
            <a:ext cx="6423086" cy="4066938"/>
            <a:chOff x="1961902" y="1885627"/>
            <a:chExt cx="5365407" cy="3787467"/>
          </a:xfrm>
        </p:grpSpPr>
        <p:sp>
          <p:nvSpPr>
            <p:cNvPr id="19" name="object 8"/>
            <p:cNvSpPr/>
            <p:nvPr/>
          </p:nvSpPr>
          <p:spPr>
            <a:xfrm>
              <a:off x="2817841" y="3982432"/>
              <a:ext cx="660615" cy="1046651"/>
            </a:xfrm>
            <a:custGeom>
              <a:avLst/>
              <a:gdLst/>
              <a:ahLst/>
              <a:cxnLst/>
              <a:rect l="l" t="t" r="r" b="b"/>
              <a:pathLst>
                <a:path w="347344" h="371475">
                  <a:moveTo>
                    <a:pt x="0" y="0"/>
                  </a:moveTo>
                  <a:lnTo>
                    <a:pt x="347151" y="0"/>
                  </a:lnTo>
                  <a:lnTo>
                    <a:pt x="347151" y="370990"/>
                  </a:lnTo>
                  <a:lnTo>
                    <a:pt x="0" y="370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5BA2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20" name="object 9"/>
            <p:cNvSpPr/>
            <p:nvPr/>
          </p:nvSpPr>
          <p:spPr>
            <a:xfrm>
              <a:off x="4448646" y="3502133"/>
              <a:ext cx="660615" cy="1569081"/>
            </a:xfrm>
            <a:custGeom>
              <a:avLst/>
              <a:gdLst/>
              <a:ahLst/>
              <a:cxnLst/>
              <a:rect l="l" t="t" r="r" b="b"/>
              <a:pathLst>
                <a:path w="347344" h="556894">
                  <a:moveTo>
                    <a:pt x="0" y="0"/>
                  </a:moveTo>
                  <a:lnTo>
                    <a:pt x="347146" y="0"/>
                  </a:lnTo>
                  <a:lnTo>
                    <a:pt x="347146" y="556481"/>
                  </a:lnTo>
                  <a:lnTo>
                    <a:pt x="0" y="5564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0078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21" name="object 10"/>
            <p:cNvSpPr/>
            <p:nvPr/>
          </p:nvSpPr>
          <p:spPr>
            <a:xfrm>
              <a:off x="6079451" y="2698422"/>
              <a:ext cx="660615" cy="2443976"/>
            </a:xfrm>
            <a:custGeom>
              <a:avLst/>
              <a:gdLst/>
              <a:ahLst/>
              <a:cxnLst/>
              <a:rect l="l" t="t" r="r" b="b"/>
              <a:pathLst>
                <a:path w="347344" h="867410">
                  <a:moveTo>
                    <a:pt x="0" y="0"/>
                  </a:moveTo>
                  <a:lnTo>
                    <a:pt x="347146" y="0"/>
                  </a:lnTo>
                  <a:lnTo>
                    <a:pt x="347146" y="866826"/>
                  </a:lnTo>
                  <a:lnTo>
                    <a:pt x="0" y="8668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3C439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22" name="object 11"/>
            <p:cNvSpPr/>
            <p:nvPr/>
          </p:nvSpPr>
          <p:spPr>
            <a:xfrm>
              <a:off x="2330474" y="1885627"/>
              <a:ext cx="47345" cy="3327813"/>
            </a:xfrm>
            <a:custGeom>
              <a:avLst/>
              <a:gdLst/>
              <a:ahLst/>
              <a:cxnLst/>
              <a:rect l="l" t="t" r="r" b="b"/>
              <a:pathLst>
                <a:path h="1181100">
                  <a:moveTo>
                    <a:pt x="0" y="0"/>
                  </a:moveTo>
                  <a:lnTo>
                    <a:pt x="0" y="1180741"/>
                  </a:lnTo>
                </a:path>
              </a:pathLst>
            </a:custGeom>
            <a:ln w="66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23" name="object 15"/>
            <p:cNvSpPr/>
            <p:nvPr/>
          </p:nvSpPr>
          <p:spPr>
            <a:xfrm>
              <a:off x="2356389" y="5088651"/>
              <a:ext cx="4970920" cy="52721"/>
            </a:xfrm>
            <a:custGeom>
              <a:avLst/>
              <a:gdLst/>
              <a:ahLst/>
              <a:cxnLst/>
              <a:rect l="l" t="t" r="r" b="b"/>
              <a:pathLst>
                <a:path w="2613660">
                  <a:moveTo>
                    <a:pt x="0" y="0"/>
                  </a:moveTo>
                  <a:lnTo>
                    <a:pt x="2613632" y="0"/>
                  </a:lnTo>
                </a:path>
              </a:pathLst>
            </a:custGeom>
            <a:ln w="66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24" name="object 20"/>
            <p:cNvSpPr txBox="1"/>
            <p:nvPr/>
          </p:nvSpPr>
          <p:spPr>
            <a:xfrm>
              <a:off x="2930212" y="3776530"/>
              <a:ext cx="463760" cy="11541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894"/>
                </a:lnSpc>
              </a:pPr>
              <a:r>
                <a:rPr sz="1200" spc="5" dirty="0">
                  <a:latin typeface="Arial"/>
                  <a:cs typeface="Arial"/>
                </a:rPr>
                <a:t>303,9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25" name="object 21"/>
            <p:cNvSpPr txBox="1"/>
            <p:nvPr/>
          </p:nvSpPr>
          <p:spPr>
            <a:xfrm>
              <a:off x="1961902" y="4824978"/>
              <a:ext cx="275357" cy="10259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780"/>
                </a:lnSpc>
              </a:pPr>
              <a:r>
                <a:rPr sz="1200" spc="15" dirty="0">
                  <a:latin typeface="Arial"/>
                  <a:cs typeface="Arial"/>
                </a:rPr>
                <a:t>260</a:t>
              </a:r>
              <a:endParaRPr sz="1200" dirty="0">
                <a:latin typeface="Arial"/>
                <a:cs typeface="Arial"/>
              </a:endParaRPr>
            </a:p>
          </p:txBody>
        </p:sp>
        <p:sp>
          <p:nvSpPr>
            <p:cNvPr id="26" name="object 22"/>
            <p:cNvSpPr txBox="1"/>
            <p:nvPr/>
          </p:nvSpPr>
          <p:spPr>
            <a:xfrm>
              <a:off x="1961902" y="3521122"/>
              <a:ext cx="275357" cy="10259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780"/>
                </a:lnSpc>
              </a:pPr>
              <a:r>
                <a:rPr sz="1200" spc="15" dirty="0">
                  <a:latin typeface="Arial"/>
                  <a:cs typeface="Arial"/>
                </a:rPr>
                <a:t>330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27" name="object 23"/>
            <p:cNvSpPr txBox="1"/>
            <p:nvPr/>
          </p:nvSpPr>
          <p:spPr>
            <a:xfrm>
              <a:off x="2853147" y="5175815"/>
              <a:ext cx="650955" cy="10259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780"/>
                </a:lnSpc>
              </a:pPr>
              <a:r>
                <a:rPr sz="1200" spc="15" dirty="0">
                  <a:latin typeface="Arial"/>
                  <a:cs typeface="Arial"/>
                </a:rPr>
                <a:t>Исходно</a:t>
              </a:r>
              <a:endParaRPr sz="1200" dirty="0">
                <a:latin typeface="Arial"/>
                <a:cs typeface="Arial"/>
              </a:endParaRPr>
            </a:p>
          </p:txBody>
        </p:sp>
        <p:sp>
          <p:nvSpPr>
            <p:cNvPr id="28" name="object 24"/>
            <p:cNvSpPr txBox="1"/>
            <p:nvPr/>
          </p:nvSpPr>
          <p:spPr>
            <a:xfrm>
              <a:off x="4643721" y="5385836"/>
              <a:ext cx="904572" cy="2872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59055">
                <a:lnSpc>
                  <a:spcPct val="100000"/>
                </a:lnSpc>
              </a:pPr>
              <a:r>
                <a:rPr sz="1200" spc="15" dirty="0">
                  <a:latin typeface="Arial"/>
                  <a:cs typeface="Arial"/>
                </a:rPr>
                <a:t>8</a:t>
              </a:r>
              <a:r>
                <a:rPr sz="1200" spc="-95" dirty="0">
                  <a:latin typeface="Arial"/>
                  <a:cs typeface="Arial"/>
                </a:rPr>
                <a:t> </a:t>
              </a:r>
              <a:r>
                <a:rPr sz="1200" spc="10" dirty="0">
                  <a:latin typeface="Arial"/>
                  <a:cs typeface="Arial"/>
                </a:rPr>
                <a:t>недель</a:t>
              </a:r>
              <a:endParaRPr sz="1200" dirty="0">
                <a:latin typeface="Arial"/>
                <a:cs typeface="Arial"/>
              </a:endParaRPr>
            </a:p>
            <a:p>
              <a:pPr>
                <a:lnSpc>
                  <a:spcPts val="835"/>
                </a:lnSpc>
                <a:spcBef>
                  <a:spcPts val="5"/>
                </a:spcBef>
              </a:pPr>
              <a:r>
                <a:rPr sz="1200" b="1" dirty="0">
                  <a:solidFill>
                    <a:srgbClr val="DA9A22"/>
                  </a:solidFill>
                  <a:latin typeface="Arial"/>
                  <a:cs typeface="Arial"/>
                </a:rPr>
                <a:t>32,9</a:t>
              </a:r>
              <a:r>
                <a:rPr sz="1200" b="1" spc="-75" dirty="0">
                  <a:solidFill>
                    <a:srgbClr val="DA9A22"/>
                  </a:solidFill>
                  <a:latin typeface="Arial"/>
                  <a:cs typeface="Arial"/>
                </a:rPr>
                <a:t> </a:t>
              </a:r>
              <a:r>
                <a:rPr sz="1200" b="1" spc="5" dirty="0">
                  <a:solidFill>
                    <a:srgbClr val="DA9A22"/>
                  </a:solidFill>
                  <a:latin typeface="Arial"/>
                  <a:cs typeface="Arial"/>
                </a:rPr>
                <a:t>мг/сут</a:t>
              </a:r>
              <a:endParaRPr sz="1200" dirty="0">
                <a:latin typeface="Arial"/>
                <a:cs typeface="Arial"/>
              </a:endParaRPr>
            </a:p>
          </p:txBody>
        </p:sp>
        <p:sp>
          <p:nvSpPr>
            <p:cNvPr id="29" name="object 25"/>
            <p:cNvSpPr txBox="1"/>
            <p:nvPr/>
          </p:nvSpPr>
          <p:spPr>
            <a:xfrm>
              <a:off x="5989402" y="5467910"/>
              <a:ext cx="1086739" cy="2051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795">
                <a:lnSpc>
                  <a:spcPts val="835"/>
                </a:lnSpc>
                <a:spcBef>
                  <a:spcPts val="5"/>
                </a:spcBef>
              </a:pPr>
              <a:r>
                <a:rPr sz="1200" b="1" dirty="0">
                  <a:solidFill>
                    <a:srgbClr val="DA9A22"/>
                  </a:solidFill>
                  <a:latin typeface="Arial"/>
                  <a:cs typeface="Arial"/>
                </a:rPr>
                <a:t>54,1</a:t>
              </a:r>
              <a:r>
                <a:rPr sz="1200" b="1" spc="-75" dirty="0">
                  <a:solidFill>
                    <a:srgbClr val="DA9A22"/>
                  </a:solidFill>
                  <a:latin typeface="Arial"/>
                  <a:cs typeface="Arial"/>
                </a:rPr>
                <a:t> </a:t>
              </a:r>
              <a:r>
                <a:rPr sz="1200" b="1" spc="5" dirty="0" err="1">
                  <a:solidFill>
                    <a:srgbClr val="DA9A22"/>
                  </a:solidFill>
                  <a:latin typeface="Arial"/>
                  <a:cs typeface="Arial"/>
                </a:rPr>
                <a:t>мг</a:t>
              </a:r>
              <a:r>
                <a:rPr sz="1200" b="1" spc="5" dirty="0">
                  <a:solidFill>
                    <a:srgbClr val="DA9A22"/>
                  </a:solidFill>
                  <a:latin typeface="Arial"/>
                  <a:cs typeface="Arial"/>
                </a:rPr>
                <a:t>/</a:t>
              </a:r>
              <a:r>
                <a:rPr sz="1200" b="1" spc="5" dirty="0" err="1">
                  <a:solidFill>
                    <a:srgbClr val="DA9A22"/>
                  </a:solidFill>
                  <a:latin typeface="Arial"/>
                  <a:cs typeface="Arial"/>
                </a:rPr>
                <a:t>сут</a:t>
              </a:r>
              <a:endParaRPr lang="ru-RU" sz="1200" dirty="0">
                <a:latin typeface="Arial"/>
                <a:cs typeface="Arial"/>
              </a:endParaRPr>
            </a:p>
            <a:p>
              <a:pPr marL="10795">
                <a:lnSpc>
                  <a:spcPts val="835"/>
                </a:lnSpc>
                <a:spcBef>
                  <a:spcPts val="5"/>
                </a:spcBef>
              </a:pPr>
              <a:r>
                <a:rPr lang="ru-RU" sz="1200" spc="15" dirty="0">
                  <a:latin typeface="Arial"/>
                  <a:cs typeface="Arial"/>
                </a:rPr>
                <a:t>13</a:t>
              </a:r>
              <a:r>
                <a:rPr lang="ru-RU" sz="1200" spc="-95" dirty="0">
                  <a:latin typeface="Arial"/>
                  <a:cs typeface="Arial"/>
                </a:rPr>
                <a:t> </a:t>
              </a:r>
              <a:r>
                <a:rPr lang="ru-RU" sz="1200" spc="10" dirty="0">
                  <a:latin typeface="Arial"/>
                  <a:cs typeface="Arial"/>
                </a:rPr>
                <a:t>недель</a:t>
              </a:r>
              <a:endParaRPr sz="1200" dirty="0">
                <a:latin typeface="Arial"/>
                <a:cs typeface="Arial"/>
              </a:endParaRPr>
            </a:p>
          </p:txBody>
        </p:sp>
        <p:sp>
          <p:nvSpPr>
            <p:cNvPr id="30" name="object 26"/>
            <p:cNvSpPr txBox="1"/>
            <p:nvPr/>
          </p:nvSpPr>
          <p:spPr>
            <a:xfrm>
              <a:off x="4561058" y="3261243"/>
              <a:ext cx="561583" cy="15388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1245"/>
                </a:lnSpc>
              </a:pPr>
              <a:r>
                <a:rPr sz="1200" spc="5" dirty="0">
                  <a:latin typeface="Arial"/>
                  <a:cs typeface="Arial"/>
                </a:rPr>
                <a:t>325,</a:t>
              </a:r>
              <a:r>
                <a:rPr sz="1200" spc="-30" dirty="0">
                  <a:latin typeface="Arial"/>
                  <a:cs typeface="Arial"/>
                </a:rPr>
                <a:t>9</a:t>
              </a:r>
              <a:r>
                <a:rPr sz="1200" spc="15" baseline="7575" dirty="0">
                  <a:latin typeface="Arial"/>
                  <a:cs typeface="Arial"/>
                </a:rPr>
                <a:t>*</a:t>
              </a:r>
              <a:endParaRPr sz="1200" baseline="7575">
                <a:latin typeface="Arial"/>
                <a:cs typeface="Arial"/>
              </a:endParaRPr>
            </a:p>
          </p:txBody>
        </p:sp>
        <p:sp>
          <p:nvSpPr>
            <p:cNvPr id="31" name="object 27"/>
            <p:cNvSpPr txBox="1"/>
            <p:nvPr/>
          </p:nvSpPr>
          <p:spPr>
            <a:xfrm>
              <a:off x="6124818" y="2127624"/>
              <a:ext cx="568830" cy="3693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35560">
                <a:lnSpc>
                  <a:spcPct val="100000"/>
                </a:lnSpc>
              </a:pPr>
              <a:r>
                <a:rPr sz="1200" b="1" spc="20" dirty="0">
                  <a:solidFill>
                    <a:srgbClr val="93C439"/>
                  </a:solidFill>
                  <a:latin typeface="Arial"/>
                  <a:cs typeface="Arial"/>
                </a:rPr>
                <a:t>+</a:t>
              </a:r>
              <a:r>
                <a:rPr sz="1200" b="1" spc="-80" dirty="0">
                  <a:solidFill>
                    <a:srgbClr val="93C439"/>
                  </a:solidFill>
                  <a:latin typeface="Arial"/>
                  <a:cs typeface="Arial"/>
                </a:rPr>
                <a:t> </a:t>
              </a:r>
              <a:r>
                <a:rPr sz="1200" b="1" spc="15" dirty="0">
                  <a:solidFill>
                    <a:srgbClr val="93C439"/>
                  </a:solidFill>
                  <a:latin typeface="Arial"/>
                  <a:cs typeface="Arial"/>
                </a:rPr>
                <a:t>58,9</a:t>
              </a:r>
              <a:endParaRPr sz="12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  <a:spcBef>
                  <a:spcPts val="35"/>
                </a:spcBef>
              </a:pPr>
              <a:r>
                <a:rPr sz="1200" b="1" spc="20" dirty="0">
                  <a:solidFill>
                    <a:srgbClr val="93C439"/>
                  </a:solidFill>
                  <a:latin typeface="Arial"/>
                  <a:cs typeface="Arial"/>
                </a:rPr>
                <a:t>+</a:t>
              </a:r>
              <a:r>
                <a:rPr sz="1200" b="1" spc="-90" dirty="0">
                  <a:solidFill>
                    <a:srgbClr val="93C439"/>
                  </a:solidFill>
                  <a:latin typeface="Arial"/>
                  <a:cs typeface="Arial"/>
                </a:rPr>
                <a:t> </a:t>
              </a:r>
              <a:r>
                <a:rPr sz="1200" b="1" spc="20" dirty="0">
                  <a:solidFill>
                    <a:srgbClr val="93C439"/>
                  </a:solidFill>
                  <a:latin typeface="Arial"/>
                  <a:cs typeface="Arial"/>
                </a:rPr>
                <a:t>19,4%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32" name="object 28"/>
            <p:cNvSpPr txBox="1"/>
            <p:nvPr/>
          </p:nvSpPr>
          <p:spPr>
            <a:xfrm>
              <a:off x="4328602" y="2805549"/>
              <a:ext cx="711887" cy="3693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3335">
                <a:lnSpc>
                  <a:spcPct val="100000"/>
                </a:lnSpc>
              </a:pPr>
              <a:r>
                <a:rPr sz="1200" b="1" spc="20" dirty="0">
                  <a:solidFill>
                    <a:srgbClr val="7A0078"/>
                  </a:solidFill>
                  <a:latin typeface="Arial"/>
                  <a:cs typeface="Arial"/>
                </a:rPr>
                <a:t>+</a:t>
              </a:r>
              <a:r>
                <a:rPr sz="1200" b="1" spc="-80" dirty="0">
                  <a:solidFill>
                    <a:srgbClr val="7A0078"/>
                  </a:solidFill>
                  <a:latin typeface="Arial"/>
                  <a:cs typeface="Arial"/>
                </a:rPr>
                <a:t> </a:t>
              </a:r>
              <a:r>
                <a:rPr sz="1200" b="1" spc="15" dirty="0">
                  <a:solidFill>
                    <a:srgbClr val="7A0078"/>
                  </a:solidFill>
                  <a:latin typeface="Arial"/>
                  <a:cs typeface="Arial"/>
                </a:rPr>
                <a:t>22,6</a:t>
              </a:r>
              <a:endParaRPr sz="1200" dirty="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  <a:spcBef>
                  <a:spcPts val="35"/>
                </a:spcBef>
              </a:pPr>
              <a:r>
                <a:rPr sz="1200" b="1" spc="20" dirty="0">
                  <a:solidFill>
                    <a:srgbClr val="7A0078"/>
                  </a:solidFill>
                  <a:latin typeface="Arial"/>
                  <a:cs typeface="Arial"/>
                </a:rPr>
                <a:t>+</a:t>
              </a:r>
              <a:r>
                <a:rPr sz="1200" b="1" spc="-90" dirty="0">
                  <a:solidFill>
                    <a:srgbClr val="7A0078"/>
                  </a:solidFill>
                  <a:latin typeface="Arial"/>
                  <a:cs typeface="Arial"/>
                </a:rPr>
                <a:t> </a:t>
              </a:r>
              <a:r>
                <a:rPr sz="1200" b="1" spc="20" dirty="0">
                  <a:solidFill>
                    <a:srgbClr val="7A0078"/>
                  </a:solidFill>
                  <a:latin typeface="Arial"/>
                  <a:cs typeface="Arial"/>
                </a:rPr>
                <a:t>7,4%</a:t>
              </a:r>
              <a:endParaRPr sz="1200" dirty="0">
                <a:latin typeface="Arial"/>
                <a:cs typeface="Arial"/>
              </a:endParaRPr>
            </a:p>
          </p:txBody>
        </p:sp>
        <p:sp>
          <p:nvSpPr>
            <p:cNvPr id="33" name="object 29"/>
            <p:cNvSpPr txBox="1"/>
            <p:nvPr/>
          </p:nvSpPr>
          <p:spPr>
            <a:xfrm>
              <a:off x="6191723" y="2573805"/>
              <a:ext cx="649746" cy="15388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1245"/>
                </a:lnSpc>
              </a:pPr>
              <a:r>
                <a:rPr sz="1200" spc="-20" dirty="0">
                  <a:latin typeface="Arial"/>
                  <a:cs typeface="Arial"/>
                </a:rPr>
                <a:t>362,8</a:t>
              </a:r>
              <a:r>
                <a:rPr sz="1200" spc="-30" baseline="2525" dirty="0">
                  <a:latin typeface="Arial"/>
                  <a:cs typeface="Arial"/>
                </a:rPr>
                <a:t>*</a:t>
              </a:r>
              <a:r>
                <a:rPr sz="1200" spc="-270" baseline="2525" dirty="0">
                  <a:latin typeface="Arial"/>
                  <a:cs typeface="Arial"/>
                </a:rPr>
                <a:t> </a:t>
              </a:r>
              <a:r>
                <a:rPr sz="1200" spc="-7" baseline="50000" dirty="0">
                  <a:latin typeface="Arial"/>
                  <a:cs typeface="Arial"/>
                </a:rPr>
                <a:t>#</a:t>
              </a:r>
              <a:endParaRPr sz="1200" baseline="50000" dirty="0">
                <a:latin typeface="Arial"/>
                <a:cs typeface="Arial"/>
              </a:endParaRPr>
            </a:p>
          </p:txBody>
        </p:sp>
        <p:sp>
          <p:nvSpPr>
            <p:cNvPr id="34" name="object 30"/>
            <p:cNvSpPr txBox="1"/>
            <p:nvPr/>
          </p:nvSpPr>
          <p:spPr>
            <a:xfrm>
              <a:off x="3332584" y="2332398"/>
              <a:ext cx="688394" cy="3693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sz="1200" b="1" spc="35" dirty="0">
                  <a:solidFill>
                    <a:srgbClr val="BD0027"/>
                  </a:solidFill>
                  <a:latin typeface="Arial"/>
                  <a:cs typeface="Arial"/>
                </a:rPr>
                <a:t>ФАСОН</a:t>
              </a:r>
              <a:endParaRPr sz="1200">
                <a:latin typeface="Arial"/>
                <a:cs typeface="Arial"/>
              </a:endParaRPr>
            </a:p>
            <a:p>
              <a:pPr marL="48260">
                <a:lnSpc>
                  <a:spcPct val="100000"/>
                </a:lnSpc>
                <a:spcBef>
                  <a:spcPts val="40"/>
                </a:spcBef>
              </a:pPr>
              <a:r>
                <a:rPr sz="1200" b="1" spc="20" dirty="0">
                  <a:solidFill>
                    <a:srgbClr val="BD0027"/>
                  </a:solidFill>
                  <a:latin typeface="Arial"/>
                  <a:cs typeface="Arial"/>
                </a:rPr>
                <a:t>+</a:t>
              </a:r>
              <a:r>
                <a:rPr sz="1200" b="1" spc="-85" dirty="0">
                  <a:solidFill>
                    <a:srgbClr val="BD0027"/>
                  </a:solidFill>
                  <a:latin typeface="Arial"/>
                  <a:cs typeface="Arial"/>
                </a:rPr>
                <a:t> </a:t>
              </a:r>
              <a:r>
                <a:rPr sz="1200" b="1" spc="20" dirty="0">
                  <a:solidFill>
                    <a:srgbClr val="BD0027"/>
                  </a:solidFill>
                  <a:latin typeface="Arial"/>
                  <a:cs typeface="Arial"/>
                </a:rPr>
                <a:t>80,0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35" name="object 31"/>
            <p:cNvSpPr txBox="1"/>
            <p:nvPr/>
          </p:nvSpPr>
          <p:spPr>
            <a:xfrm>
              <a:off x="1961903" y="2201836"/>
              <a:ext cx="591776" cy="10259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835"/>
                </a:lnSpc>
              </a:pPr>
              <a:r>
                <a:rPr sz="1200" spc="15" dirty="0">
                  <a:latin typeface="Arial"/>
                  <a:cs typeface="Arial"/>
                </a:rPr>
                <a:t>400  </a:t>
              </a:r>
              <a:r>
                <a:rPr sz="1200" spc="114" dirty="0">
                  <a:latin typeface="Arial"/>
                  <a:cs typeface="Arial"/>
                </a:rPr>
                <a:t> </a:t>
              </a:r>
              <a:r>
                <a:rPr sz="1200" b="1" spc="5" dirty="0">
                  <a:latin typeface="Arial"/>
                  <a:cs typeface="Arial"/>
                </a:rPr>
                <a:t>м</a:t>
              </a:r>
              <a:endParaRPr sz="12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9471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7"/>
          <p:cNvSpPr/>
          <p:nvPr/>
        </p:nvSpPr>
        <p:spPr>
          <a:xfrm>
            <a:off x="1931894" y="1810271"/>
            <a:ext cx="0" cy="3390167"/>
          </a:xfrm>
          <a:custGeom>
            <a:avLst/>
            <a:gdLst/>
            <a:ahLst/>
            <a:cxnLst/>
            <a:rect l="l" t="t" r="r" b="b"/>
            <a:pathLst>
              <a:path h="1431925">
                <a:moveTo>
                  <a:pt x="0" y="0"/>
                </a:moveTo>
                <a:lnTo>
                  <a:pt x="0" y="1431745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3" name="object 8"/>
          <p:cNvSpPr/>
          <p:nvPr/>
        </p:nvSpPr>
        <p:spPr>
          <a:xfrm>
            <a:off x="1888624" y="5200012"/>
            <a:ext cx="43308" cy="0"/>
          </a:xfrm>
          <a:custGeom>
            <a:avLst/>
            <a:gdLst/>
            <a:ahLst/>
            <a:cxnLst/>
            <a:rect l="l" t="t" r="r" b="b"/>
            <a:pathLst>
              <a:path w="22860">
                <a:moveTo>
                  <a:pt x="0" y="0"/>
                </a:moveTo>
                <a:lnTo>
                  <a:pt x="22840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4" name="object 9"/>
          <p:cNvSpPr/>
          <p:nvPr/>
        </p:nvSpPr>
        <p:spPr>
          <a:xfrm>
            <a:off x="1888624" y="4712795"/>
            <a:ext cx="43308" cy="0"/>
          </a:xfrm>
          <a:custGeom>
            <a:avLst/>
            <a:gdLst/>
            <a:ahLst/>
            <a:cxnLst/>
            <a:rect l="l" t="t" r="r" b="b"/>
            <a:pathLst>
              <a:path w="22860">
                <a:moveTo>
                  <a:pt x="0" y="0"/>
                </a:moveTo>
                <a:lnTo>
                  <a:pt x="22840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5" name="object 10"/>
          <p:cNvSpPr/>
          <p:nvPr/>
        </p:nvSpPr>
        <p:spPr>
          <a:xfrm>
            <a:off x="1888624" y="4235966"/>
            <a:ext cx="43308" cy="0"/>
          </a:xfrm>
          <a:custGeom>
            <a:avLst/>
            <a:gdLst/>
            <a:ahLst/>
            <a:cxnLst/>
            <a:rect l="l" t="t" r="r" b="b"/>
            <a:pathLst>
              <a:path w="22860">
                <a:moveTo>
                  <a:pt x="0" y="0"/>
                </a:moveTo>
                <a:lnTo>
                  <a:pt x="22840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6" name="object 11"/>
          <p:cNvSpPr/>
          <p:nvPr/>
        </p:nvSpPr>
        <p:spPr>
          <a:xfrm>
            <a:off x="1888624" y="3748748"/>
            <a:ext cx="43308" cy="0"/>
          </a:xfrm>
          <a:custGeom>
            <a:avLst/>
            <a:gdLst/>
            <a:ahLst/>
            <a:cxnLst/>
            <a:rect l="l" t="t" r="r" b="b"/>
            <a:pathLst>
              <a:path w="22860">
                <a:moveTo>
                  <a:pt x="0" y="0"/>
                </a:moveTo>
                <a:lnTo>
                  <a:pt x="22840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7" name="object 12"/>
          <p:cNvSpPr/>
          <p:nvPr/>
        </p:nvSpPr>
        <p:spPr>
          <a:xfrm>
            <a:off x="1888624" y="3261545"/>
            <a:ext cx="43308" cy="0"/>
          </a:xfrm>
          <a:custGeom>
            <a:avLst/>
            <a:gdLst/>
            <a:ahLst/>
            <a:cxnLst/>
            <a:rect l="l" t="t" r="r" b="b"/>
            <a:pathLst>
              <a:path w="22860">
                <a:moveTo>
                  <a:pt x="0" y="0"/>
                </a:moveTo>
                <a:lnTo>
                  <a:pt x="22840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8" name="object 13"/>
          <p:cNvSpPr/>
          <p:nvPr/>
        </p:nvSpPr>
        <p:spPr>
          <a:xfrm>
            <a:off x="1888624" y="2774327"/>
            <a:ext cx="43308" cy="0"/>
          </a:xfrm>
          <a:custGeom>
            <a:avLst/>
            <a:gdLst/>
            <a:ahLst/>
            <a:cxnLst/>
            <a:rect l="l" t="t" r="r" b="b"/>
            <a:pathLst>
              <a:path w="22860">
                <a:moveTo>
                  <a:pt x="0" y="0"/>
                </a:moveTo>
                <a:lnTo>
                  <a:pt x="22840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9" name="object 14"/>
          <p:cNvSpPr/>
          <p:nvPr/>
        </p:nvSpPr>
        <p:spPr>
          <a:xfrm>
            <a:off x="1888624" y="2297484"/>
            <a:ext cx="43308" cy="0"/>
          </a:xfrm>
          <a:custGeom>
            <a:avLst/>
            <a:gdLst/>
            <a:ahLst/>
            <a:cxnLst/>
            <a:rect l="l" t="t" r="r" b="b"/>
            <a:pathLst>
              <a:path w="22860">
                <a:moveTo>
                  <a:pt x="0" y="0"/>
                </a:moveTo>
                <a:lnTo>
                  <a:pt x="22840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10" name="object 15"/>
          <p:cNvSpPr/>
          <p:nvPr/>
        </p:nvSpPr>
        <p:spPr>
          <a:xfrm>
            <a:off x="1888624" y="1810271"/>
            <a:ext cx="43308" cy="0"/>
          </a:xfrm>
          <a:custGeom>
            <a:avLst/>
            <a:gdLst/>
            <a:ahLst/>
            <a:cxnLst/>
            <a:rect l="l" t="t" r="r" b="b"/>
            <a:pathLst>
              <a:path w="22860">
                <a:moveTo>
                  <a:pt x="0" y="0"/>
                </a:moveTo>
                <a:lnTo>
                  <a:pt x="22840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11" name="object 16"/>
          <p:cNvSpPr/>
          <p:nvPr/>
        </p:nvSpPr>
        <p:spPr>
          <a:xfrm>
            <a:off x="1931894" y="5200012"/>
            <a:ext cx="2005393" cy="0"/>
          </a:xfrm>
          <a:custGeom>
            <a:avLst/>
            <a:gdLst/>
            <a:ahLst/>
            <a:cxnLst/>
            <a:rect l="l" t="t" r="r" b="b"/>
            <a:pathLst>
              <a:path w="1058545">
                <a:moveTo>
                  <a:pt x="0" y="0"/>
                </a:moveTo>
                <a:lnTo>
                  <a:pt x="1058307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12" name="object 17"/>
          <p:cNvSpPr/>
          <p:nvPr/>
        </p:nvSpPr>
        <p:spPr>
          <a:xfrm>
            <a:off x="1931894" y="5200012"/>
            <a:ext cx="0" cy="73667"/>
          </a:xfrm>
          <a:custGeom>
            <a:avLst/>
            <a:gdLst/>
            <a:ahLst/>
            <a:cxnLst/>
            <a:rect l="l" t="t" r="r" b="b"/>
            <a:pathLst>
              <a:path h="31114">
                <a:moveTo>
                  <a:pt x="0" y="30647"/>
                </a:moveTo>
                <a:lnTo>
                  <a:pt x="0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13" name="object 18"/>
          <p:cNvSpPr/>
          <p:nvPr/>
        </p:nvSpPr>
        <p:spPr>
          <a:xfrm>
            <a:off x="2934371" y="5200012"/>
            <a:ext cx="0" cy="73667"/>
          </a:xfrm>
          <a:custGeom>
            <a:avLst/>
            <a:gdLst/>
            <a:ahLst/>
            <a:cxnLst/>
            <a:rect l="l" t="t" r="r" b="b"/>
            <a:pathLst>
              <a:path h="31114">
                <a:moveTo>
                  <a:pt x="0" y="30647"/>
                </a:moveTo>
                <a:lnTo>
                  <a:pt x="0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14" name="object 19"/>
          <p:cNvSpPr/>
          <p:nvPr/>
        </p:nvSpPr>
        <p:spPr>
          <a:xfrm>
            <a:off x="3936838" y="5200012"/>
            <a:ext cx="0" cy="73667"/>
          </a:xfrm>
          <a:custGeom>
            <a:avLst/>
            <a:gdLst/>
            <a:ahLst/>
            <a:cxnLst/>
            <a:rect l="l" t="t" r="r" b="b"/>
            <a:pathLst>
              <a:path h="31114">
                <a:moveTo>
                  <a:pt x="0" y="30647"/>
                </a:moveTo>
                <a:lnTo>
                  <a:pt x="0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17" name="object 22"/>
          <p:cNvSpPr txBox="1"/>
          <p:nvPr/>
        </p:nvSpPr>
        <p:spPr>
          <a:xfrm>
            <a:off x="1580015" y="5080342"/>
            <a:ext cx="222554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90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23"/>
          <p:cNvSpPr txBox="1"/>
          <p:nvPr/>
        </p:nvSpPr>
        <p:spPr>
          <a:xfrm>
            <a:off x="1580015" y="4593188"/>
            <a:ext cx="222554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92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24"/>
          <p:cNvSpPr txBox="1"/>
          <p:nvPr/>
        </p:nvSpPr>
        <p:spPr>
          <a:xfrm>
            <a:off x="1580015" y="4116369"/>
            <a:ext cx="222554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94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5"/>
          <p:cNvSpPr txBox="1"/>
          <p:nvPr/>
        </p:nvSpPr>
        <p:spPr>
          <a:xfrm>
            <a:off x="1580015" y="3629051"/>
            <a:ext cx="222554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96</a:t>
            </a:r>
          </a:p>
        </p:txBody>
      </p:sp>
      <p:sp>
        <p:nvSpPr>
          <p:cNvPr id="21" name="object 26"/>
          <p:cNvSpPr txBox="1"/>
          <p:nvPr/>
        </p:nvSpPr>
        <p:spPr>
          <a:xfrm>
            <a:off x="1580015" y="3141857"/>
            <a:ext cx="222554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98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7"/>
          <p:cNvSpPr txBox="1"/>
          <p:nvPr/>
        </p:nvSpPr>
        <p:spPr>
          <a:xfrm>
            <a:off x="1492933" y="2654680"/>
            <a:ext cx="310373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100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8"/>
          <p:cNvSpPr txBox="1"/>
          <p:nvPr/>
        </p:nvSpPr>
        <p:spPr>
          <a:xfrm>
            <a:off x="1492933" y="2177906"/>
            <a:ext cx="310373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102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9"/>
          <p:cNvSpPr txBox="1"/>
          <p:nvPr/>
        </p:nvSpPr>
        <p:spPr>
          <a:xfrm>
            <a:off x="2095694" y="5276859"/>
            <a:ext cx="667662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Исходно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30"/>
          <p:cNvSpPr/>
          <p:nvPr/>
        </p:nvSpPr>
        <p:spPr>
          <a:xfrm>
            <a:off x="2664758" y="2230823"/>
            <a:ext cx="759090" cy="1419210"/>
          </a:xfrm>
          <a:custGeom>
            <a:avLst/>
            <a:gdLst/>
            <a:ahLst/>
            <a:cxnLst/>
            <a:rect l="l" t="t" r="r" b="b"/>
            <a:pathLst>
              <a:path w="400685" h="599440">
                <a:moveTo>
                  <a:pt x="399993" y="587825"/>
                </a:moveTo>
                <a:lnTo>
                  <a:pt x="394169" y="587913"/>
                </a:lnTo>
                <a:lnTo>
                  <a:pt x="394344" y="599387"/>
                </a:lnTo>
                <a:lnTo>
                  <a:pt x="400174" y="599258"/>
                </a:lnTo>
                <a:lnTo>
                  <a:pt x="399993" y="587825"/>
                </a:lnTo>
                <a:close/>
              </a:path>
              <a:path w="400685" h="599440">
                <a:moveTo>
                  <a:pt x="398597" y="546872"/>
                </a:moveTo>
                <a:lnTo>
                  <a:pt x="392767" y="547135"/>
                </a:lnTo>
                <a:lnTo>
                  <a:pt x="393843" y="568464"/>
                </a:lnTo>
                <a:lnTo>
                  <a:pt x="393859" y="570392"/>
                </a:lnTo>
                <a:lnTo>
                  <a:pt x="399736" y="570305"/>
                </a:lnTo>
                <a:lnTo>
                  <a:pt x="399689" y="568464"/>
                </a:lnTo>
                <a:lnTo>
                  <a:pt x="398597" y="546872"/>
                </a:lnTo>
                <a:close/>
              </a:path>
              <a:path w="400685" h="599440">
                <a:moveTo>
                  <a:pt x="395395" y="505912"/>
                </a:moveTo>
                <a:lnTo>
                  <a:pt x="389565" y="506573"/>
                </a:lnTo>
                <a:lnTo>
                  <a:pt x="389828" y="508804"/>
                </a:lnTo>
                <a:lnTo>
                  <a:pt x="391581" y="529743"/>
                </a:lnTo>
                <a:lnTo>
                  <a:pt x="397411" y="529263"/>
                </a:lnTo>
                <a:lnTo>
                  <a:pt x="395658" y="508150"/>
                </a:lnTo>
                <a:lnTo>
                  <a:pt x="395395" y="505912"/>
                </a:lnTo>
                <a:close/>
              </a:path>
              <a:path w="400685" h="599440">
                <a:moveTo>
                  <a:pt x="390091" y="465269"/>
                </a:moveTo>
                <a:lnTo>
                  <a:pt x="384348" y="466145"/>
                </a:lnTo>
                <a:lnTo>
                  <a:pt x="386410" y="479594"/>
                </a:lnTo>
                <a:lnTo>
                  <a:pt x="387503" y="489181"/>
                </a:lnTo>
                <a:lnTo>
                  <a:pt x="393333" y="488526"/>
                </a:lnTo>
                <a:lnTo>
                  <a:pt x="392153" y="478671"/>
                </a:lnTo>
                <a:lnTo>
                  <a:pt x="390091" y="465269"/>
                </a:lnTo>
                <a:close/>
              </a:path>
              <a:path w="400685" h="599440">
                <a:moveTo>
                  <a:pt x="383033" y="424929"/>
                </a:moveTo>
                <a:lnTo>
                  <a:pt x="377291" y="425974"/>
                </a:lnTo>
                <a:lnTo>
                  <a:pt x="381631" y="448928"/>
                </a:lnTo>
                <a:lnTo>
                  <a:pt x="387374" y="447877"/>
                </a:lnTo>
                <a:lnTo>
                  <a:pt x="383033" y="424929"/>
                </a:lnTo>
                <a:close/>
              </a:path>
              <a:path w="400685" h="599440">
                <a:moveTo>
                  <a:pt x="373832" y="384846"/>
                </a:moveTo>
                <a:lnTo>
                  <a:pt x="368177" y="386335"/>
                </a:lnTo>
                <a:lnTo>
                  <a:pt x="370455" y="394964"/>
                </a:lnTo>
                <a:lnTo>
                  <a:pt x="373610" y="408980"/>
                </a:lnTo>
                <a:lnTo>
                  <a:pt x="379306" y="407671"/>
                </a:lnTo>
                <a:lnTo>
                  <a:pt x="376111" y="393521"/>
                </a:lnTo>
                <a:lnTo>
                  <a:pt x="373832" y="384846"/>
                </a:lnTo>
                <a:close/>
              </a:path>
              <a:path w="400685" h="599440">
                <a:moveTo>
                  <a:pt x="362656" y="345422"/>
                </a:moveTo>
                <a:lnTo>
                  <a:pt x="357089" y="347131"/>
                </a:lnTo>
                <a:lnTo>
                  <a:pt x="363398" y="368026"/>
                </a:lnTo>
                <a:lnTo>
                  <a:pt x="363749" y="369382"/>
                </a:lnTo>
                <a:lnTo>
                  <a:pt x="369404" y="367938"/>
                </a:lnTo>
                <a:lnTo>
                  <a:pt x="368966" y="366314"/>
                </a:lnTo>
                <a:lnTo>
                  <a:pt x="362656" y="345422"/>
                </a:lnTo>
                <a:close/>
              </a:path>
              <a:path w="400685" h="599440">
                <a:moveTo>
                  <a:pt x="349330" y="306569"/>
                </a:moveTo>
                <a:lnTo>
                  <a:pt x="343850" y="308672"/>
                </a:lnTo>
                <a:lnTo>
                  <a:pt x="346701" y="316074"/>
                </a:lnTo>
                <a:lnTo>
                  <a:pt x="351655" y="330574"/>
                </a:lnTo>
                <a:lnTo>
                  <a:pt x="357176" y="328689"/>
                </a:lnTo>
                <a:lnTo>
                  <a:pt x="352175" y="314014"/>
                </a:lnTo>
                <a:lnTo>
                  <a:pt x="349330" y="306569"/>
                </a:lnTo>
                <a:close/>
              </a:path>
              <a:path w="400685" h="599440">
                <a:moveTo>
                  <a:pt x="333901" y="268592"/>
                </a:moveTo>
                <a:lnTo>
                  <a:pt x="328509" y="270915"/>
                </a:lnTo>
                <a:lnTo>
                  <a:pt x="337184" y="291240"/>
                </a:lnTo>
                <a:lnTo>
                  <a:pt x="337582" y="292289"/>
                </a:lnTo>
                <a:lnTo>
                  <a:pt x="343062" y="290232"/>
                </a:lnTo>
                <a:lnTo>
                  <a:pt x="342577" y="288917"/>
                </a:lnTo>
                <a:lnTo>
                  <a:pt x="333901" y="268592"/>
                </a:lnTo>
                <a:close/>
              </a:path>
              <a:path w="400685" h="599440">
                <a:moveTo>
                  <a:pt x="316059" y="231538"/>
                </a:moveTo>
                <a:lnTo>
                  <a:pt x="310889" y="234253"/>
                </a:lnTo>
                <a:lnTo>
                  <a:pt x="315884" y="243801"/>
                </a:lnTo>
                <a:lnTo>
                  <a:pt x="321235" y="255103"/>
                </a:lnTo>
                <a:lnTo>
                  <a:pt x="326493" y="252607"/>
                </a:lnTo>
                <a:lnTo>
                  <a:pt x="321101" y="241130"/>
                </a:lnTo>
                <a:lnTo>
                  <a:pt x="316059" y="231538"/>
                </a:lnTo>
                <a:close/>
              </a:path>
              <a:path w="400685" h="599440">
                <a:moveTo>
                  <a:pt x="295986" y="195663"/>
                </a:moveTo>
                <a:lnTo>
                  <a:pt x="291078" y="198818"/>
                </a:lnTo>
                <a:lnTo>
                  <a:pt x="291738" y="199868"/>
                </a:lnTo>
                <a:lnTo>
                  <a:pt x="302733" y="218923"/>
                </a:lnTo>
                <a:lnTo>
                  <a:pt x="307775" y="215988"/>
                </a:lnTo>
                <a:lnTo>
                  <a:pt x="296687" y="196758"/>
                </a:lnTo>
                <a:lnTo>
                  <a:pt x="295986" y="195663"/>
                </a:lnTo>
                <a:close/>
              </a:path>
              <a:path w="400685" h="599440">
                <a:moveTo>
                  <a:pt x="273371" y="161455"/>
                </a:moveTo>
                <a:lnTo>
                  <a:pt x="268551" y="164826"/>
                </a:lnTo>
                <a:lnTo>
                  <a:pt x="278675" y="179280"/>
                </a:lnTo>
                <a:lnTo>
                  <a:pt x="281655" y="184013"/>
                </a:lnTo>
                <a:lnTo>
                  <a:pt x="286609" y="180858"/>
                </a:lnTo>
                <a:lnTo>
                  <a:pt x="283454" y="175909"/>
                </a:lnTo>
                <a:lnTo>
                  <a:pt x="273371" y="161455"/>
                </a:lnTo>
                <a:close/>
              </a:path>
              <a:path w="400685" h="599440">
                <a:moveTo>
                  <a:pt x="248255" y="128952"/>
                </a:moveTo>
                <a:lnTo>
                  <a:pt x="243739" y="132632"/>
                </a:lnTo>
                <a:lnTo>
                  <a:pt x="250580" y="140956"/>
                </a:lnTo>
                <a:lnTo>
                  <a:pt x="258204" y="150854"/>
                </a:lnTo>
                <a:lnTo>
                  <a:pt x="262849" y="147306"/>
                </a:lnTo>
                <a:lnTo>
                  <a:pt x="255096" y="137230"/>
                </a:lnTo>
                <a:lnTo>
                  <a:pt x="248255" y="128952"/>
                </a:lnTo>
                <a:close/>
              </a:path>
              <a:path w="400685" h="599440">
                <a:moveTo>
                  <a:pt x="220295" y="98686"/>
                </a:moveTo>
                <a:lnTo>
                  <a:pt x="216176" y="102848"/>
                </a:lnTo>
                <a:lnTo>
                  <a:pt x="220207" y="106833"/>
                </a:lnTo>
                <a:lnTo>
                  <a:pt x="228006" y="114980"/>
                </a:lnTo>
                <a:lnTo>
                  <a:pt x="232254" y="119578"/>
                </a:lnTo>
                <a:lnTo>
                  <a:pt x="236554" y="115681"/>
                </a:lnTo>
                <a:lnTo>
                  <a:pt x="232213" y="110906"/>
                </a:lnTo>
                <a:lnTo>
                  <a:pt x="224279" y="102671"/>
                </a:lnTo>
                <a:lnTo>
                  <a:pt x="220295" y="98686"/>
                </a:lnTo>
                <a:close/>
              </a:path>
              <a:path w="400685" h="599440">
                <a:moveTo>
                  <a:pt x="189565" y="71221"/>
                </a:moveTo>
                <a:lnTo>
                  <a:pt x="185972" y="75822"/>
                </a:lnTo>
                <a:lnTo>
                  <a:pt x="187684" y="77180"/>
                </a:lnTo>
                <a:lnTo>
                  <a:pt x="196009" y="84143"/>
                </a:lnTo>
                <a:lnTo>
                  <a:pt x="203592" y="90890"/>
                </a:lnTo>
                <a:lnTo>
                  <a:pt x="207448" y="86508"/>
                </a:lnTo>
                <a:lnTo>
                  <a:pt x="199736" y="79676"/>
                </a:lnTo>
                <a:lnTo>
                  <a:pt x="191324" y="72579"/>
                </a:lnTo>
                <a:lnTo>
                  <a:pt x="189565" y="71221"/>
                </a:lnTo>
                <a:close/>
              </a:path>
              <a:path w="400685" h="599440">
                <a:moveTo>
                  <a:pt x="156078" y="47173"/>
                </a:moveTo>
                <a:lnTo>
                  <a:pt x="153011" y="52168"/>
                </a:lnTo>
                <a:lnTo>
                  <a:pt x="153186" y="52257"/>
                </a:lnTo>
                <a:lnTo>
                  <a:pt x="162043" y="58036"/>
                </a:lnTo>
                <a:lnTo>
                  <a:pt x="170678" y="64126"/>
                </a:lnTo>
                <a:lnTo>
                  <a:pt x="172127" y="65176"/>
                </a:lnTo>
                <a:lnTo>
                  <a:pt x="175585" y="60535"/>
                </a:lnTo>
                <a:lnTo>
                  <a:pt x="174054" y="59351"/>
                </a:lnTo>
                <a:lnTo>
                  <a:pt x="165239" y="53175"/>
                </a:lnTo>
                <a:lnTo>
                  <a:pt x="156300" y="47305"/>
                </a:lnTo>
                <a:lnTo>
                  <a:pt x="156078" y="47173"/>
                </a:lnTo>
                <a:close/>
              </a:path>
              <a:path w="400685" h="599440">
                <a:moveTo>
                  <a:pt x="120049" y="27334"/>
                </a:moveTo>
                <a:lnTo>
                  <a:pt x="117467" y="32588"/>
                </a:lnTo>
                <a:lnTo>
                  <a:pt x="126231" y="36838"/>
                </a:lnTo>
                <a:lnTo>
                  <a:pt x="135350" y="41656"/>
                </a:lnTo>
                <a:lnTo>
                  <a:pt x="138067" y="43231"/>
                </a:lnTo>
                <a:lnTo>
                  <a:pt x="140959" y="38151"/>
                </a:lnTo>
                <a:lnTo>
                  <a:pt x="138108" y="36531"/>
                </a:lnTo>
                <a:lnTo>
                  <a:pt x="128819" y="31624"/>
                </a:lnTo>
                <a:lnTo>
                  <a:pt x="120049" y="27334"/>
                </a:lnTo>
                <a:close/>
              </a:path>
              <a:path w="400685" h="599440">
                <a:moveTo>
                  <a:pt x="81527" y="12440"/>
                </a:moveTo>
                <a:lnTo>
                  <a:pt x="79727" y="18003"/>
                </a:lnTo>
                <a:lnTo>
                  <a:pt x="88935" y="20980"/>
                </a:lnTo>
                <a:lnTo>
                  <a:pt x="98399" y="24441"/>
                </a:lnTo>
                <a:lnTo>
                  <a:pt x="101553" y="25756"/>
                </a:lnTo>
                <a:lnTo>
                  <a:pt x="103744" y="20324"/>
                </a:lnTo>
                <a:lnTo>
                  <a:pt x="100373" y="18967"/>
                </a:lnTo>
                <a:lnTo>
                  <a:pt x="90728" y="15418"/>
                </a:lnTo>
                <a:lnTo>
                  <a:pt x="81527" y="12440"/>
                </a:lnTo>
                <a:close/>
              </a:path>
              <a:path w="400685" h="599440">
                <a:moveTo>
                  <a:pt x="41333" y="3109"/>
                </a:moveTo>
                <a:lnTo>
                  <a:pt x="40322" y="8891"/>
                </a:lnTo>
                <a:lnTo>
                  <a:pt x="50183" y="10554"/>
                </a:lnTo>
                <a:lnTo>
                  <a:pt x="60004" y="12660"/>
                </a:lnTo>
                <a:lnTo>
                  <a:pt x="63030" y="13404"/>
                </a:lnTo>
                <a:lnTo>
                  <a:pt x="64433" y="7753"/>
                </a:lnTo>
                <a:lnTo>
                  <a:pt x="61190" y="6920"/>
                </a:lnTo>
                <a:lnTo>
                  <a:pt x="51194" y="4818"/>
                </a:lnTo>
                <a:lnTo>
                  <a:pt x="41333" y="3109"/>
                </a:lnTo>
                <a:close/>
              </a:path>
              <a:path w="400685" h="599440">
                <a:moveTo>
                  <a:pt x="134" y="0"/>
                </a:moveTo>
                <a:lnTo>
                  <a:pt x="0" y="5825"/>
                </a:lnTo>
                <a:lnTo>
                  <a:pt x="10258" y="6002"/>
                </a:lnTo>
                <a:lnTo>
                  <a:pt x="20336" y="6615"/>
                </a:lnTo>
                <a:lnTo>
                  <a:pt x="23146" y="6878"/>
                </a:lnTo>
                <a:lnTo>
                  <a:pt x="23666" y="1049"/>
                </a:lnTo>
                <a:lnTo>
                  <a:pt x="20686" y="787"/>
                </a:lnTo>
                <a:lnTo>
                  <a:pt x="10387" y="174"/>
                </a:lnTo>
                <a:lnTo>
                  <a:pt x="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26" name="object 31"/>
          <p:cNvSpPr/>
          <p:nvPr/>
        </p:nvSpPr>
        <p:spPr>
          <a:xfrm>
            <a:off x="3408848" y="3525577"/>
            <a:ext cx="13233" cy="57129"/>
          </a:xfrm>
          <a:custGeom>
            <a:avLst/>
            <a:gdLst/>
            <a:ahLst/>
            <a:cxnLst/>
            <a:rect l="l" t="t" r="r" b="b"/>
            <a:pathLst>
              <a:path w="6985" h="24130">
                <a:moveTo>
                  <a:pt x="5830" y="0"/>
                </a:moveTo>
                <a:lnTo>
                  <a:pt x="6922" y="21592"/>
                </a:lnTo>
                <a:lnTo>
                  <a:pt x="6969" y="23432"/>
                </a:lnTo>
                <a:lnTo>
                  <a:pt x="1092" y="23520"/>
                </a:lnTo>
                <a:lnTo>
                  <a:pt x="1092" y="21902"/>
                </a:lnTo>
                <a:lnTo>
                  <a:pt x="0" y="262"/>
                </a:lnTo>
                <a:lnTo>
                  <a:pt x="583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27" name="object 32"/>
          <p:cNvSpPr/>
          <p:nvPr/>
        </p:nvSpPr>
        <p:spPr>
          <a:xfrm>
            <a:off x="3402782" y="3428602"/>
            <a:ext cx="15639" cy="57129"/>
          </a:xfrm>
          <a:custGeom>
            <a:avLst/>
            <a:gdLst/>
            <a:ahLst/>
            <a:cxnLst/>
            <a:rect l="l" t="t" r="r" b="b"/>
            <a:pathLst>
              <a:path w="8255" h="24130">
                <a:moveTo>
                  <a:pt x="5830" y="0"/>
                </a:moveTo>
                <a:lnTo>
                  <a:pt x="6093" y="2237"/>
                </a:lnTo>
                <a:lnTo>
                  <a:pt x="7846" y="23351"/>
                </a:lnTo>
                <a:lnTo>
                  <a:pt x="2015" y="23830"/>
                </a:lnTo>
                <a:lnTo>
                  <a:pt x="262" y="2891"/>
                </a:lnTo>
                <a:lnTo>
                  <a:pt x="0" y="660"/>
                </a:lnTo>
                <a:lnTo>
                  <a:pt x="583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28" name="object 33"/>
          <p:cNvSpPr/>
          <p:nvPr/>
        </p:nvSpPr>
        <p:spPr>
          <a:xfrm>
            <a:off x="3392900" y="3332377"/>
            <a:ext cx="18045" cy="57129"/>
          </a:xfrm>
          <a:custGeom>
            <a:avLst/>
            <a:gdLst/>
            <a:ahLst/>
            <a:cxnLst/>
            <a:rect l="l" t="t" r="r" b="b"/>
            <a:pathLst>
              <a:path w="9525" h="24130">
                <a:moveTo>
                  <a:pt x="5742" y="0"/>
                </a:moveTo>
                <a:lnTo>
                  <a:pt x="7805" y="13401"/>
                </a:lnTo>
                <a:lnTo>
                  <a:pt x="8985" y="23257"/>
                </a:lnTo>
                <a:lnTo>
                  <a:pt x="3154" y="23911"/>
                </a:lnTo>
                <a:lnTo>
                  <a:pt x="2062" y="14324"/>
                </a:lnTo>
                <a:lnTo>
                  <a:pt x="0" y="876"/>
                </a:lnTo>
                <a:lnTo>
                  <a:pt x="5742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29" name="object 34"/>
          <p:cNvSpPr/>
          <p:nvPr/>
        </p:nvSpPr>
        <p:spPr>
          <a:xfrm>
            <a:off x="3714034" y="3240555"/>
            <a:ext cx="19248" cy="57129"/>
          </a:xfrm>
          <a:custGeom>
            <a:avLst/>
            <a:gdLst/>
            <a:ahLst/>
            <a:cxnLst/>
            <a:rect l="l" t="t" r="r" b="b"/>
            <a:pathLst>
              <a:path w="10160" h="24130">
                <a:moveTo>
                  <a:pt x="5742" y="0"/>
                </a:moveTo>
                <a:lnTo>
                  <a:pt x="10083" y="22947"/>
                </a:lnTo>
                <a:lnTo>
                  <a:pt x="4340" y="23999"/>
                </a:lnTo>
                <a:lnTo>
                  <a:pt x="0" y="1045"/>
                </a:lnTo>
                <a:lnTo>
                  <a:pt x="5742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30" name="object 35"/>
          <p:cNvSpPr/>
          <p:nvPr/>
        </p:nvSpPr>
        <p:spPr>
          <a:xfrm>
            <a:off x="3362263" y="3141971"/>
            <a:ext cx="21654" cy="57129"/>
          </a:xfrm>
          <a:custGeom>
            <a:avLst/>
            <a:gdLst/>
            <a:ahLst/>
            <a:cxnLst/>
            <a:rect l="l" t="t" r="r" b="b"/>
            <a:pathLst>
              <a:path w="11430" h="24130">
                <a:moveTo>
                  <a:pt x="5655" y="0"/>
                </a:moveTo>
                <a:lnTo>
                  <a:pt x="7933" y="8675"/>
                </a:lnTo>
                <a:lnTo>
                  <a:pt x="11129" y="22825"/>
                </a:lnTo>
                <a:lnTo>
                  <a:pt x="5433" y="24133"/>
                </a:lnTo>
                <a:lnTo>
                  <a:pt x="2278" y="10118"/>
                </a:lnTo>
                <a:lnTo>
                  <a:pt x="0" y="1489"/>
                </a:lnTo>
                <a:lnTo>
                  <a:pt x="5655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31" name="object 36"/>
          <p:cNvSpPr/>
          <p:nvPr/>
        </p:nvSpPr>
        <p:spPr>
          <a:xfrm>
            <a:off x="3341257" y="3048632"/>
            <a:ext cx="24060" cy="57129"/>
          </a:xfrm>
          <a:custGeom>
            <a:avLst/>
            <a:gdLst/>
            <a:ahLst/>
            <a:cxnLst/>
            <a:rect l="l" t="t" r="r" b="b"/>
            <a:pathLst>
              <a:path w="12700" h="24130">
                <a:moveTo>
                  <a:pt x="5567" y="0"/>
                </a:moveTo>
                <a:lnTo>
                  <a:pt x="11877" y="20892"/>
                </a:lnTo>
                <a:lnTo>
                  <a:pt x="12315" y="22515"/>
                </a:lnTo>
                <a:lnTo>
                  <a:pt x="6660" y="23959"/>
                </a:lnTo>
                <a:lnTo>
                  <a:pt x="6309" y="22604"/>
                </a:lnTo>
                <a:lnTo>
                  <a:pt x="0" y="1708"/>
                </a:lnTo>
                <a:lnTo>
                  <a:pt x="5567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32" name="object 37"/>
          <p:cNvSpPr/>
          <p:nvPr/>
        </p:nvSpPr>
        <p:spPr>
          <a:xfrm>
            <a:off x="3316177" y="2956646"/>
            <a:ext cx="25263" cy="57129"/>
          </a:xfrm>
          <a:custGeom>
            <a:avLst/>
            <a:gdLst/>
            <a:ahLst/>
            <a:cxnLst/>
            <a:rect l="l" t="t" r="r" b="b"/>
            <a:pathLst>
              <a:path w="13335" h="24130">
                <a:moveTo>
                  <a:pt x="5479" y="0"/>
                </a:moveTo>
                <a:lnTo>
                  <a:pt x="8325" y="7445"/>
                </a:lnTo>
                <a:lnTo>
                  <a:pt x="13325" y="22119"/>
                </a:lnTo>
                <a:lnTo>
                  <a:pt x="7805" y="24004"/>
                </a:lnTo>
                <a:lnTo>
                  <a:pt x="2850" y="9505"/>
                </a:lnTo>
                <a:lnTo>
                  <a:pt x="0" y="2102"/>
                </a:lnTo>
                <a:lnTo>
                  <a:pt x="5479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33" name="object 38"/>
          <p:cNvSpPr/>
          <p:nvPr/>
        </p:nvSpPr>
        <p:spPr>
          <a:xfrm>
            <a:off x="3287114" y="2866733"/>
            <a:ext cx="27667" cy="57129"/>
          </a:xfrm>
          <a:custGeom>
            <a:avLst/>
            <a:gdLst/>
            <a:ahLst/>
            <a:cxnLst/>
            <a:rect l="l" t="t" r="r" b="b"/>
            <a:pathLst>
              <a:path w="14605" h="24130">
                <a:moveTo>
                  <a:pt x="5392" y="0"/>
                </a:moveTo>
                <a:lnTo>
                  <a:pt x="14067" y="20324"/>
                </a:lnTo>
                <a:lnTo>
                  <a:pt x="14552" y="21639"/>
                </a:lnTo>
                <a:lnTo>
                  <a:pt x="9072" y="23696"/>
                </a:lnTo>
                <a:lnTo>
                  <a:pt x="8675" y="22647"/>
                </a:lnTo>
                <a:lnTo>
                  <a:pt x="0" y="2322"/>
                </a:lnTo>
                <a:lnTo>
                  <a:pt x="5392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34" name="object 39"/>
          <p:cNvSpPr/>
          <p:nvPr/>
        </p:nvSpPr>
        <p:spPr>
          <a:xfrm>
            <a:off x="3253732" y="2779003"/>
            <a:ext cx="30075" cy="57129"/>
          </a:xfrm>
          <a:custGeom>
            <a:avLst/>
            <a:gdLst/>
            <a:ahLst/>
            <a:cxnLst/>
            <a:rect l="l" t="t" r="r" b="b"/>
            <a:pathLst>
              <a:path w="15875" h="24130">
                <a:moveTo>
                  <a:pt x="5170" y="0"/>
                </a:moveTo>
                <a:lnTo>
                  <a:pt x="10212" y="9592"/>
                </a:lnTo>
                <a:lnTo>
                  <a:pt x="15604" y="21069"/>
                </a:lnTo>
                <a:lnTo>
                  <a:pt x="10346" y="23565"/>
                </a:lnTo>
                <a:lnTo>
                  <a:pt x="4994" y="12263"/>
                </a:lnTo>
                <a:lnTo>
                  <a:pt x="0" y="2715"/>
                </a:lnTo>
                <a:lnTo>
                  <a:pt x="517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35" name="object 40"/>
          <p:cNvSpPr/>
          <p:nvPr/>
        </p:nvSpPr>
        <p:spPr>
          <a:xfrm>
            <a:off x="3216202" y="2694069"/>
            <a:ext cx="32481" cy="55626"/>
          </a:xfrm>
          <a:custGeom>
            <a:avLst/>
            <a:gdLst/>
            <a:ahLst/>
            <a:cxnLst/>
            <a:rect l="l" t="t" r="r" b="b"/>
            <a:pathLst>
              <a:path w="17144" h="23494">
                <a:moveTo>
                  <a:pt x="4907" y="0"/>
                </a:moveTo>
                <a:lnTo>
                  <a:pt x="5608" y="1095"/>
                </a:lnTo>
                <a:lnTo>
                  <a:pt x="16696" y="20324"/>
                </a:lnTo>
                <a:lnTo>
                  <a:pt x="11655" y="23260"/>
                </a:lnTo>
                <a:lnTo>
                  <a:pt x="660" y="4205"/>
                </a:lnTo>
                <a:lnTo>
                  <a:pt x="0" y="3155"/>
                </a:lnTo>
                <a:lnTo>
                  <a:pt x="4907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36" name="object 41"/>
          <p:cNvSpPr/>
          <p:nvPr/>
        </p:nvSpPr>
        <p:spPr>
          <a:xfrm rot="19455145">
            <a:off x="3173525" y="2613080"/>
            <a:ext cx="34887" cy="54122"/>
          </a:xfrm>
          <a:custGeom>
            <a:avLst/>
            <a:gdLst/>
            <a:ahLst/>
            <a:cxnLst/>
            <a:rect l="l" t="t" r="r" b="b"/>
            <a:pathLst>
              <a:path w="18414" h="22859">
                <a:moveTo>
                  <a:pt x="4819" y="0"/>
                </a:moveTo>
                <a:lnTo>
                  <a:pt x="14903" y="14454"/>
                </a:lnTo>
                <a:lnTo>
                  <a:pt x="18057" y="19403"/>
                </a:lnTo>
                <a:lnTo>
                  <a:pt x="13103" y="22558"/>
                </a:lnTo>
                <a:lnTo>
                  <a:pt x="10124" y="17825"/>
                </a:lnTo>
                <a:lnTo>
                  <a:pt x="0" y="3371"/>
                </a:lnTo>
                <a:lnTo>
                  <a:pt x="4819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37" name="object 42"/>
          <p:cNvSpPr/>
          <p:nvPr/>
        </p:nvSpPr>
        <p:spPr>
          <a:xfrm>
            <a:off x="3126519" y="2536127"/>
            <a:ext cx="37293" cy="52619"/>
          </a:xfrm>
          <a:custGeom>
            <a:avLst/>
            <a:gdLst/>
            <a:ahLst/>
            <a:cxnLst/>
            <a:rect l="l" t="t" r="r" b="b"/>
            <a:pathLst>
              <a:path w="19685" h="22225">
                <a:moveTo>
                  <a:pt x="4516" y="0"/>
                </a:moveTo>
                <a:lnTo>
                  <a:pt x="11357" y="8278"/>
                </a:lnTo>
                <a:lnTo>
                  <a:pt x="19109" y="18353"/>
                </a:lnTo>
                <a:lnTo>
                  <a:pt x="14465" y="21902"/>
                </a:lnTo>
                <a:lnTo>
                  <a:pt x="6841" y="12003"/>
                </a:lnTo>
                <a:lnTo>
                  <a:pt x="0" y="3679"/>
                </a:lnTo>
                <a:lnTo>
                  <a:pt x="4516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38" name="object 43"/>
          <p:cNvSpPr/>
          <p:nvPr/>
        </p:nvSpPr>
        <p:spPr>
          <a:xfrm>
            <a:off x="3074301" y="2464470"/>
            <a:ext cx="39699" cy="49612"/>
          </a:xfrm>
          <a:custGeom>
            <a:avLst/>
            <a:gdLst/>
            <a:ahLst/>
            <a:cxnLst/>
            <a:rect l="l" t="t" r="r" b="b"/>
            <a:pathLst>
              <a:path w="20955" h="20955">
                <a:moveTo>
                  <a:pt x="4118" y="0"/>
                </a:moveTo>
                <a:lnTo>
                  <a:pt x="8103" y="3985"/>
                </a:lnTo>
                <a:lnTo>
                  <a:pt x="16036" y="12220"/>
                </a:lnTo>
                <a:lnTo>
                  <a:pt x="20377" y="16995"/>
                </a:lnTo>
                <a:lnTo>
                  <a:pt x="16077" y="20892"/>
                </a:lnTo>
                <a:lnTo>
                  <a:pt x="11830" y="16294"/>
                </a:lnTo>
                <a:lnTo>
                  <a:pt x="4031" y="8147"/>
                </a:lnTo>
                <a:lnTo>
                  <a:pt x="0" y="4161"/>
                </a:lnTo>
                <a:lnTo>
                  <a:pt x="4118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39" name="object 44"/>
          <p:cNvSpPr/>
          <p:nvPr/>
        </p:nvSpPr>
        <p:spPr>
          <a:xfrm>
            <a:off x="3017081" y="2399445"/>
            <a:ext cx="40902" cy="46605"/>
          </a:xfrm>
          <a:custGeom>
            <a:avLst/>
            <a:gdLst/>
            <a:ahLst/>
            <a:cxnLst/>
            <a:rect l="l" t="t" r="r" b="b"/>
            <a:pathLst>
              <a:path w="21589" h="19684">
                <a:moveTo>
                  <a:pt x="3592" y="0"/>
                </a:moveTo>
                <a:lnTo>
                  <a:pt x="5351" y="1357"/>
                </a:lnTo>
                <a:lnTo>
                  <a:pt x="13764" y="8454"/>
                </a:lnTo>
                <a:lnTo>
                  <a:pt x="21475" y="15287"/>
                </a:lnTo>
                <a:lnTo>
                  <a:pt x="17619" y="19668"/>
                </a:lnTo>
                <a:lnTo>
                  <a:pt x="10036" y="12922"/>
                </a:lnTo>
                <a:lnTo>
                  <a:pt x="1711" y="5958"/>
                </a:lnTo>
                <a:lnTo>
                  <a:pt x="0" y="4601"/>
                </a:lnTo>
                <a:lnTo>
                  <a:pt x="3592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40" name="object 45"/>
          <p:cNvSpPr/>
          <p:nvPr/>
        </p:nvSpPr>
        <p:spPr>
          <a:xfrm>
            <a:off x="2954635" y="2342510"/>
            <a:ext cx="43308" cy="43599"/>
          </a:xfrm>
          <a:custGeom>
            <a:avLst/>
            <a:gdLst/>
            <a:ahLst/>
            <a:cxnLst/>
            <a:rect l="l" t="t" r="r" b="b"/>
            <a:pathLst>
              <a:path w="22860" h="18415">
                <a:moveTo>
                  <a:pt x="3067" y="0"/>
                </a:moveTo>
                <a:lnTo>
                  <a:pt x="3289" y="131"/>
                </a:lnTo>
                <a:lnTo>
                  <a:pt x="12227" y="6002"/>
                </a:lnTo>
                <a:lnTo>
                  <a:pt x="21043" y="12177"/>
                </a:lnTo>
                <a:lnTo>
                  <a:pt x="22574" y="13362"/>
                </a:lnTo>
                <a:lnTo>
                  <a:pt x="19115" y="18003"/>
                </a:lnTo>
                <a:lnTo>
                  <a:pt x="17666" y="16953"/>
                </a:lnTo>
                <a:lnTo>
                  <a:pt x="9031" y="10862"/>
                </a:lnTo>
                <a:lnTo>
                  <a:pt x="175" y="5083"/>
                </a:lnTo>
                <a:lnTo>
                  <a:pt x="0" y="4995"/>
                </a:lnTo>
                <a:lnTo>
                  <a:pt x="3067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41" name="object 46"/>
          <p:cNvSpPr/>
          <p:nvPr/>
        </p:nvSpPr>
        <p:spPr>
          <a:xfrm>
            <a:off x="2887299" y="2295540"/>
            <a:ext cx="44511" cy="39088"/>
          </a:xfrm>
          <a:custGeom>
            <a:avLst/>
            <a:gdLst/>
            <a:ahLst/>
            <a:cxnLst/>
            <a:rect l="l" t="t" r="r" b="b"/>
            <a:pathLst>
              <a:path w="23494" h="16509">
                <a:moveTo>
                  <a:pt x="2582" y="0"/>
                </a:moveTo>
                <a:lnTo>
                  <a:pt x="11351" y="4289"/>
                </a:lnTo>
                <a:lnTo>
                  <a:pt x="20640" y="9196"/>
                </a:lnTo>
                <a:lnTo>
                  <a:pt x="23491" y="10816"/>
                </a:lnTo>
                <a:lnTo>
                  <a:pt x="20599" y="15897"/>
                </a:lnTo>
                <a:lnTo>
                  <a:pt x="17882" y="14322"/>
                </a:lnTo>
                <a:lnTo>
                  <a:pt x="8763" y="9504"/>
                </a:lnTo>
                <a:lnTo>
                  <a:pt x="0" y="5254"/>
                </a:lnTo>
                <a:lnTo>
                  <a:pt x="2582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42" name="object 47"/>
          <p:cNvSpPr/>
          <p:nvPr/>
        </p:nvSpPr>
        <p:spPr>
          <a:xfrm>
            <a:off x="2815801" y="2260278"/>
            <a:ext cx="45714" cy="31571"/>
          </a:xfrm>
          <a:custGeom>
            <a:avLst/>
            <a:gdLst/>
            <a:ahLst/>
            <a:cxnLst/>
            <a:rect l="l" t="t" r="r" b="b"/>
            <a:pathLst>
              <a:path w="24130" h="13334">
                <a:moveTo>
                  <a:pt x="1799" y="0"/>
                </a:moveTo>
                <a:lnTo>
                  <a:pt x="11000" y="2978"/>
                </a:lnTo>
                <a:lnTo>
                  <a:pt x="20646" y="6526"/>
                </a:lnTo>
                <a:lnTo>
                  <a:pt x="24017" y="7884"/>
                </a:lnTo>
                <a:lnTo>
                  <a:pt x="21826" y="13315"/>
                </a:lnTo>
                <a:lnTo>
                  <a:pt x="18671" y="12000"/>
                </a:lnTo>
                <a:lnTo>
                  <a:pt x="9207" y="8540"/>
                </a:lnTo>
                <a:lnTo>
                  <a:pt x="0" y="5562"/>
                </a:lnTo>
                <a:lnTo>
                  <a:pt x="1799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43" name="object 48"/>
          <p:cNvSpPr/>
          <p:nvPr/>
        </p:nvSpPr>
        <p:spPr>
          <a:xfrm>
            <a:off x="2741149" y="2238186"/>
            <a:ext cx="45714" cy="25558"/>
          </a:xfrm>
          <a:custGeom>
            <a:avLst/>
            <a:gdLst/>
            <a:ahLst/>
            <a:cxnLst/>
            <a:rect l="l" t="t" r="r" b="b"/>
            <a:pathLst>
              <a:path w="24130" h="10794">
                <a:moveTo>
                  <a:pt x="1010" y="0"/>
                </a:moveTo>
                <a:lnTo>
                  <a:pt x="10872" y="1708"/>
                </a:lnTo>
                <a:lnTo>
                  <a:pt x="20868" y="3810"/>
                </a:lnTo>
                <a:lnTo>
                  <a:pt x="24110" y="4643"/>
                </a:lnTo>
                <a:lnTo>
                  <a:pt x="22708" y="10294"/>
                </a:lnTo>
                <a:lnTo>
                  <a:pt x="19682" y="9550"/>
                </a:lnTo>
                <a:lnTo>
                  <a:pt x="9861" y="7445"/>
                </a:lnTo>
                <a:lnTo>
                  <a:pt x="0" y="5781"/>
                </a:lnTo>
                <a:lnTo>
                  <a:pt x="101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44" name="object 49"/>
          <p:cNvSpPr/>
          <p:nvPr/>
        </p:nvSpPr>
        <p:spPr>
          <a:xfrm>
            <a:off x="2664758" y="2230823"/>
            <a:ext cx="45714" cy="16537"/>
          </a:xfrm>
          <a:custGeom>
            <a:avLst/>
            <a:gdLst/>
            <a:ahLst/>
            <a:cxnLst/>
            <a:rect l="l" t="t" r="r" b="b"/>
            <a:pathLst>
              <a:path w="24130" h="6984">
                <a:moveTo>
                  <a:pt x="134" y="0"/>
                </a:moveTo>
                <a:lnTo>
                  <a:pt x="10387" y="174"/>
                </a:lnTo>
                <a:lnTo>
                  <a:pt x="20686" y="787"/>
                </a:lnTo>
                <a:lnTo>
                  <a:pt x="23666" y="1049"/>
                </a:lnTo>
                <a:lnTo>
                  <a:pt x="23146" y="6878"/>
                </a:lnTo>
                <a:lnTo>
                  <a:pt x="20336" y="6615"/>
                </a:lnTo>
                <a:lnTo>
                  <a:pt x="10258" y="6002"/>
                </a:lnTo>
                <a:lnTo>
                  <a:pt x="0" y="5825"/>
                </a:lnTo>
                <a:lnTo>
                  <a:pt x="134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45" name="object 50"/>
          <p:cNvSpPr txBox="1"/>
          <p:nvPr/>
        </p:nvSpPr>
        <p:spPr>
          <a:xfrm>
            <a:off x="3234194" y="2302401"/>
            <a:ext cx="781947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15" dirty="0">
                <a:solidFill>
                  <a:srgbClr val="3C5BA2"/>
                </a:solidFill>
                <a:latin typeface="Arial"/>
                <a:cs typeface="Arial"/>
              </a:rPr>
              <a:t>р=0,006</a:t>
            </a:r>
            <a:endParaRPr sz="1100">
              <a:latin typeface="Arial"/>
              <a:cs typeface="Arial"/>
            </a:endParaRPr>
          </a:p>
        </p:txBody>
      </p:sp>
      <p:sp>
        <p:nvSpPr>
          <p:cNvPr id="46" name="object 51"/>
          <p:cNvSpPr txBox="1"/>
          <p:nvPr/>
        </p:nvSpPr>
        <p:spPr>
          <a:xfrm>
            <a:off x="1492933" y="1690688"/>
            <a:ext cx="1311265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90195" algn="l"/>
              </a:tabLst>
            </a:pPr>
            <a:r>
              <a:rPr sz="1100" dirty="0">
                <a:latin typeface="Arial"/>
                <a:cs typeface="Arial"/>
              </a:rPr>
              <a:t>104	</a:t>
            </a:r>
            <a:r>
              <a:rPr sz="1100" b="1" spc="-5" dirty="0">
                <a:latin typeface="Arial"/>
                <a:cs typeface="Arial"/>
              </a:rPr>
              <a:t>мкмоль/л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7" name="object 52"/>
          <p:cNvSpPr/>
          <p:nvPr/>
        </p:nvSpPr>
        <p:spPr>
          <a:xfrm>
            <a:off x="4852757" y="1870739"/>
            <a:ext cx="0" cy="3349576"/>
          </a:xfrm>
          <a:custGeom>
            <a:avLst/>
            <a:gdLst/>
            <a:ahLst/>
            <a:cxnLst/>
            <a:rect l="l" t="t" r="r" b="b"/>
            <a:pathLst>
              <a:path h="1414780">
                <a:moveTo>
                  <a:pt x="0" y="0"/>
                </a:moveTo>
                <a:lnTo>
                  <a:pt x="0" y="1414242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48" name="object 53"/>
          <p:cNvSpPr/>
          <p:nvPr/>
        </p:nvSpPr>
        <p:spPr>
          <a:xfrm>
            <a:off x="4809682" y="5219040"/>
            <a:ext cx="43308" cy="0"/>
          </a:xfrm>
          <a:custGeom>
            <a:avLst/>
            <a:gdLst/>
            <a:ahLst/>
            <a:cxnLst/>
            <a:rect l="l" t="t" r="r" b="b"/>
            <a:pathLst>
              <a:path w="22860">
                <a:moveTo>
                  <a:pt x="0" y="0"/>
                </a:moveTo>
                <a:lnTo>
                  <a:pt x="22737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49" name="object 54"/>
          <p:cNvSpPr/>
          <p:nvPr/>
        </p:nvSpPr>
        <p:spPr>
          <a:xfrm>
            <a:off x="4809682" y="4737782"/>
            <a:ext cx="43308" cy="0"/>
          </a:xfrm>
          <a:custGeom>
            <a:avLst/>
            <a:gdLst/>
            <a:ahLst/>
            <a:cxnLst/>
            <a:rect l="l" t="t" r="r" b="b"/>
            <a:pathLst>
              <a:path w="22860">
                <a:moveTo>
                  <a:pt x="0" y="0"/>
                </a:moveTo>
                <a:lnTo>
                  <a:pt x="22737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50" name="object 55"/>
          <p:cNvSpPr/>
          <p:nvPr/>
        </p:nvSpPr>
        <p:spPr>
          <a:xfrm>
            <a:off x="4809682" y="4266787"/>
            <a:ext cx="43308" cy="0"/>
          </a:xfrm>
          <a:custGeom>
            <a:avLst/>
            <a:gdLst/>
            <a:ahLst/>
            <a:cxnLst/>
            <a:rect l="l" t="t" r="r" b="b"/>
            <a:pathLst>
              <a:path w="22860">
                <a:moveTo>
                  <a:pt x="0" y="0"/>
                </a:moveTo>
                <a:lnTo>
                  <a:pt x="22737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51" name="object 56"/>
          <p:cNvSpPr/>
          <p:nvPr/>
        </p:nvSpPr>
        <p:spPr>
          <a:xfrm>
            <a:off x="4809682" y="3785531"/>
            <a:ext cx="43308" cy="0"/>
          </a:xfrm>
          <a:custGeom>
            <a:avLst/>
            <a:gdLst/>
            <a:ahLst/>
            <a:cxnLst/>
            <a:rect l="l" t="t" r="r" b="b"/>
            <a:pathLst>
              <a:path w="22860">
                <a:moveTo>
                  <a:pt x="0" y="0"/>
                </a:moveTo>
                <a:lnTo>
                  <a:pt x="22737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52" name="object 57"/>
          <p:cNvSpPr/>
          <p:nvPr/>
        </p:nvSpPr>
        <p:spPr>
          <a:xfrm>
            <a:off x="4809682" y="3304272"/>
            <a:ext cx="43308" cy="0"/>
          </a:xfrm>
          <a:custGeom>
            <a:avLst/>
            <a:gdLst/>
            <a:ahLst/>
            <a:cxnLst/>
            <a:rect l="l" t="t" r="r" b="b"/>
            <a:pathLst>
              <a:path w="22860">
                <a:moveTo>
                  <a:pt x="0" y="0"/>
                </a:moveTo>
                <a:lnTo>
                  <a:pt x="22737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53" name="object 58"/>
          <p:cNvSpPr/>
          <p:nvPr/>
        </p:nvSpPr>
        <p:spPr>
          <a:xfrm>
            <a:off x="4809682" y="2823006"/>
            <a:ext cx="43308" cy="0"/>
          </a:xfrm>
          <a:custGeom>
            <a:avLst/>
            <a:gdLst/>
            <a:ahLst/>
            <a:cxnLst/>
            <a:rect l="l" t="t" r="r" b="b"/>
            <a:pathLst>
              <a:path w="22860">
                <a:moveTo>
                  <a:pt x="0" y="0"/>
                </a:moveTo>
                <a:lnTo>
                  <a:pt x="22737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54" name="object 59"/>
          <p:cNvSpPr/>
          <p:nvPr/>
        </p:nvSpPr>
        <p:spPr>
          <a:xfrm>
            <a:off x="4809682" y="2351988"/>
            <a:ext cx="43308" cy="0"/>
          </a:xfrm>
          <a:custGeom>
            <a:avLst/>
            <a:gdLst/>
            <a:ahLst/>
            <a:cxnLst/>
            <a:rect l="l" t="t" r="r" b="b"/>
            <a:pathLst>
              <a:path w="22860">
                <a:moveTo>
                  <a:pt x="0" y="0"/>
                </a:moveTo>
                <a:lnTo>
                  <a:pt x="22737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55" name="object 60"/>
          <p:cNvSpPr/>
          <p:nvPr/>
        </p:nvSpPr>
        <p:spPr>
          <a:xfrm>
            <a:off x="4809682" y="1870739"/>
            <a:ext cx="43308" cy="0"/>
          </a:xfrm>
          <a:custGeom>
            <a:avLst/>
            <a:gdLst/>
            <a:ahLst/>
            <a:cxnLst/>
            <a:rect l="l" t="t" r="r" b="b"/>
            <a:pathLst>
              <a:path w="22860">
                <a:moveTo>
                  <a:pt x="0" y="0"/>
                </a:moveTo>
                <a:lnTo>
                  <a:pt x="22737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56" name="object 61"/>
          <p:cNvSpPr/>
          <p:nvPr/>
        </p:nvSpPr>
        <p:spPr>
          <a:xfrm>
            <a:off x="4852757" y="5219040"/>
            <a:ext cx="2053513" cy="0"/>
          </a:xfrm>
          <a:custGeom>
            <a:avLst/>
            <a:gdLst/>
            <a:ahLst/>
            <a:cxnLst/>
            <a:rect l="l" t="t" r="r" b="b"/>
            <a:pathLst>
              <a:path w="1083945">
                <a:moveTo>
                  <a:pt x="0" y="0"/>
                </a:moveTo>
                <a:lnTo>
                  <a:pt x="1083578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57" name="object 62"/>
          <p:cNvSpPr/>
          <p:nvPr/>
        </p:nvSpPr>
        <p:spPr>
          <a:xfrm>
            <a:off x="4852757" y="5219040"/>
            <a:ext cx="0" cy="72163"/>
          </a:xfrm>
          <a:custGeom>
            <a:avLst/>
            <a:gdLst/>
            <a:ahLst/>
            <a:cxnLst/>
            <a:rect l="l" t="t" r="r" b="b"/>
            <a:pathLst>
              <a:path h="30480">
                <a:moveTo>
                  <a:pt x="0" y="30279"/>
                </a:moveTo>
                <a:lnTo>
                  <a:pt x="0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58" name="object 63"/>
          <p:cNvSpPr/>
          <p:nvPr/>
        </p:nvSpPr>
        <p:spPr>
          <a:xfrm>
            <a:off x="5879156" y="5219040"/>
            <a:ext cx="0" cy="72163"/>
          </a:xfrm>
          <a:custGeom>
            <a:avLst/>
            <a:gdLst/>
            <a:ahLst/>
            <a:cxnLst/>
            <a:rect l="l" t="t" r="r" b="b"/>
            <a:pathLst>
              <a:path h="30480">
                <a:moveTo>
                  <a:pt x="0" y="30279"/>
                </a:moveTo>
                <a:lnTo>
                  <a:pt x="0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59" name="object 64"/>
          <p:cNvSpPr/>
          <p:nvPr/>
        </p:nvSpPr>
        <p:spPr>
          <a:xfrm>
            <a:off x="6905576" y="5219040"/>
            <a:ext cx="0" cy="72163"/>
          </a:xfrm>
          <a:custGeom>
            <a:avLst/>
            <a:gdLst/>
            <a:ahLst/>
            <a:cxnLst/>
            <a:rect l="l" t="t" r="r" b="b"/>
            <a:pathLst>
              <a:path h="30480">
                <a:moveTo>
                  <a:pt x="0" y="30279"/>
                </a:moveTo>
                <a:lnTo>
                  <a:pt x="0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grpSp>
        <p:nvGrpSpPr>
          <p:cNvPr id="114" name="Группа 113"/>
          <p:cNvGrpSpPr/>
          <p:nvPr/>
        </p:nvGrpSpPr>
        <p:grpSpPr>
          <a:xfrm>
            <a:off x="5161405" y="2321273"/>
            <a:ext cx="1567081" cy="2870787"/>
            <a:chOff x="5161405" y="2321273"/>
            <a:chExt cx="1436621" cy="1128293"/>
          </a:xfrm>
        </p:grpSpPr>
        <p:sp>
          <p:nvSpPr>
            <p:cNvPr id="60" name="object 65"/>
            <p:cNvSpPr txBox="1"/>
            <p:nvPr/>
          </p:nvSpPr>
          <p:spPr>
            <a:xfrm>
              <a:off x="6187805" y="2321273"/>
              <a:ext cx="410221" cy="1028487"/>
            </a:xfrm>
            <a:prstGeom prst="rect">
              <a:avLst/>
            </a:prstGeom>
            <a:solidFill>
              <a:srgbClr val="94C33A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</a:pPr>
              <a:endParaRPr sz="1100">
                <a:latin typeface="Times New Roman"/>
                <a:cs typeface="Times New Roman"/>
              </a:endParaRPr>
            </a:p>
            <a:p>
              <a:pPr>
                <a:lnSpc>
                  <a:spcPct val="100000"/>
                </a:lnSpc>
              </a:pPr>
              <a:endParaRPr sz="1100">
                <a:latin typeface="Times New Roman"/>
                <a:cs typeface="Times New Roman"/>
              </a:endParaRPr>
            </a:p>
            <a:p>
              <a:pPr>
                <a:lnSpc>
                  <a:spcPct val="100000"/>
                </a:lnSpc>
              </a:pPr>
              <a:endParaRPr sz="1100">
                <a:latin typeface="Times New Roman"/>
                <a:cs typeface="Times New Roman"/>
              </a:endParaRPr>
            </a:p>
            <a:p>
              <a:pPr>
                <a:lnSpc>
                  <a:spcPct val="100000"/>
                </a:lnSpc>
              </a:pPr>
              <a:endParaRPr sz="1100">
                <a:latin typeface="Times New Roman"/>
                <a:cs typeface="Times New Roman"/>
              </a:endParaRPr>
            </a:p>
            <a:p>
              <a:pPr>
                <a:lnSpc>
                  <a:spcPct val="100000"/>
                </a:lnSpc>
                <a:spcBef>
                  <a:spcPts val="50"/>
                </a:spcBef>
              </a:pPr>
              <a:endParaRPr sz="1100">
                <a:latin typeface="Times New Roman"/>
                <a:cs typeface="Times New Roman"/>
              </a:endParaRPr>
            </a:p>
            <a:p>
              <a:pPr marL="31115">
                <a:lnSpc>
                  <a:spcPct val="100000"/>
                </a:lnSpc>
                <a:spcBef>
                  <a:spcPts val="5"/>
                </a:spcBef>
              </a:pPr>
              <a:r>
                <a:rPr sz="1100" b="1" spc="20" dirty="0">
                  <a:solidFill>
                    <a:srgbClr val="FFFFFF"/>
                  </a:solidFill>
                  <a:latin typeface="Arial Narrow"/>
                  <a:cs typeface="Arial Narrow"/>
                </a:rPr>
                <a:t>75,5</a:t>
              </a:r>
              <a:endParaRPr sz="1100">
                <a:latin typeface="Arial Narrow"/>
                <a:cs typeface="Arial Narrow"/>
              </a:endParaRPr>
            </a:p>
          </p:txBody>
        </p:sp>
        <p:sp>
          <p:nvSpPr>
            <p:cNvPr id="61" name="object 66"/>
            <p:cNvSpPr txBox="1"/>
            <p:nvPr/>
          </p:nvSpPr>
          <p:spPr>
            <a:xfrm>
              <a:off x="5161405" y="2433903"/>
              <a:ext cx="410221" cy="1015663"/>
            </a:xfrm>
            <a:prstGeom prst="rect">
              <a:avLst/>
            </a:prstGeom>
            <a:solidFill>
              <a:srgbClr val="BE0026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</a:pPr>
              <a:endParaRPr sz="1100" dirty="0">
                <a:latin typeface="Times New Roman"/>
                <a:cs typeface="Times New Roman"/>
              </a:endParaRPr>
            </a:p>
            <a:p>
              <a:pPr>
                <a:lnSpc>
                  <a:spcPct val="100000"/>
                </a:lnSpc>
              </a:pPr>
              <a:endParaRPr sz="1100" dirty="0">
                <a:latin typeface="Times New Roman"/>
                <a:cs typeface="Times New Roman"/>
              </a:endParaRPr>
            </a:p>
            <a:p>
              <a:pPr>
                <a:lnSpc>
                  <a:spcPct val="100000"/>
                </a:lnSpc>
              </a:pPr>
              <a:endParaRPr sz="1100" dirty="0">
                <a:latin typeface="Times New Roman"/>
                <a:cs typeface="Times New Roman"/>
              </a:endParaRPr>
            </a:p>
            <a:p>
              <a:pPr>
                <a:lnSpc>
                  <a:spcPct val="100000"/>
                </a:lnSpc>
              </a:pPr>
              <a:endParaRPr sz="1100" dirty="0">
                <a:latin typeface="Times New Roman"/>
                <a:cs typeface="Times New Roman"/>
              </a:endParaRPr>
            </a:p>
            <a:p>
              <a:pPr>
                <a:lnSpc>
                  <a:spcPct val="100000"/>
                </a:lnSpc>
                <a:spcBef>
                  <a:spcPts val="35"/>
                </a:spcBef>
              </a:pPr>
              <a:endParaRPr sz="1100" dirty="0">
                <a:latin typeface="Times New Roman"/>
                <a:cs typeface="Times New Roman"/>
              </a:endParaRPr>
            </a:p>
            <a:p>
              <a:pPr marL="31115">
                <a:lnSpc>
                  <a:spcPct val="100000"/>
                </a:lnSpc>
                <a:spcBef>
                  <a:spcPts val="5"/>
                </a:spcBef>
              </a:pPr>
              <a:r>
                <a:rPr sz="1100" b="1" spc="20" dirty="0">
                  <a:solidFill>
                    <a:srgbClr val="FFFFFF"/>
                  </a:solidFill>
                  <a:latin typeface="Arial Narrow"/>
                  <a:cs typeface="Arial Narrow"/>
                </a:rPr>
                <a:t>73,2</a:t>
              </a:r>
              <a:endParaRPr sz="1100" dirty="0">
                <a:latin typeface="Arial Narrow"/>
                <a:cs typeface="Arial Narrow"/>
              </a:endParaRPr>
            </a:p>
          </p:txBody>
        </p:sp>
      </p:grpSp>
      <p:sp>
        <p:nvSpPr>
          <p:cNvPr id="62" name="object 67"/>
          <p:cNvSpPr txBox="1"/>
          <p:nvPr/>
        </p:nvSpPr>
        <p:spPr>
          <a:xfrm>
            <a:off x="4511252" y="5090200"/>
            <a:ext cx="222554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15</a:t>
            </a:r>
            <a:endParaRPr sz="1100">
              <a:latin typeface="Arial"/>
              <a:cs typeface="Arial"/>
            </a:endParaRPr>
          </a:p>
        </p:txBody>
      </p:sp>
      <p:sp>
        <p:nvSpPr>
          <p:cNvPr id="63" name="object 68"/>
          <p:cNvSpPr txBox="1"/>
          <p:nvPr/>
        </p:nvSpPr>
        <p:spPr>
          <a:xfrm>
            <a:off x="4511252" y="4608909"/>
            <a:ext cx="222554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25</a:t>
            </a:r>
            <a:endParaRPr sz="1100">
              <a:latin typeface="Arial"/>
              <a:cs typeface="Arial"/>
            </a:endParaRPr>
          </a:p>
        </p:txBody>
      </p:sp>
      <p:sp>
        <p:nvSpPr>
          <p:cNvPr id="64" name="object 69"/>
          <p:cNvSpPr txBox="1"/>
          <p:nvPr/>
        </p:nvSpPr>
        <p:spPr>
          <a:xfrm>
            <a:off x="4511252" y="4137854"/>
            <a:ext cx="222554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35</a:t>
            </a:r>
            <a:endParaRPr sz="1100">
              <a:latin typeface="Arial"/>
              <a:cs typeface="Arial"/>
            </a:endParaRPr>
          </a:p>
        </p:txBody>
      </p:sp>
      <p:sp>
        <p:nvSpPr>
          <p:cNvPr id="65" name="object 70"/>
          <p:cNvSpPr txBox="1"/>
          <p:nvPr/>
        </p:nvSpPr>
        <p:spPr>
          <a:xfrm>
            <a:off x="4511252" y="3656705"/>
            <a:ext cx="222554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45</a:t>
            </a:r>
            <a:endParaRPr sz="1100">
              <a:latin typeface="Arial"/>
              <a:cs typeface="Arial"/>
            </a:endParaRPr>
          </a:p>
        </p:txBody>
      </p:sp>
      <p:sp>
        <p:nvSpPr>
          <p:cNvPr id="66" name="object 71"/>
          <p:cNvSpPr txBox="1"/>
          <p:nvPr/>
        </p:nvSpPr>
        <p:spPr>
          <a:xfrm>
            <a:off x="4511252" y="3175413"/>
            <a:ext cx="222554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55</a:t>
            </a:r>
            <a:endParaRPr sz="1100">
              <a:latin typeface="Arial"/>
              <a:cs typeface="Arial"/>
            </a:endParaRPr>
          </a:p>
        </p:txBody>
      </p:sp>
      <p:sp>
        <p:nvSpPr>
          <p:cNvPr id="67" name="object 72"/>
          <p:cNvSpPr txBox="1"/>
          <p:nvPr/>
        </p:nvSpPr>
        <p:spPr>
          <a:xfrm>
            <a:off x="4511252" y="2694126"/>
            <a:ext cx="222554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65</a:t>
            </a:r>
            <a:endParaRPr sz="1100">
              <a:latin typeface="Arial"/>
              <a:cs typeface="Arial"/>
            </a:endParaRPr>
          </a:p>
        </p:txBody>
      </p:sp>
      <p:sp>
        <p:nvSpPr>
          <p:cNvPr id="68" name="object 73"/>
          <p:cNvSpPr txBox="1"/>
          <p:nvPr/>
        </p:nvSpPr>
        <p:spPr>
          <a:xfrm>
            <a:off x="4511252" y="2223157"/>
            <a:ext cx="222554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75</a:t>
            </a:r>
            <a:endParaRPr sz="1100">
              <a:latin typeface="Arial"/>
              <a:cs typeface="Arial"/>
            </a:endParaRPr>
          </a:p>
        </p:txBody>
      </p:sp>
      <p:sp>
        <p:nvSpPr>
          <p:cNvPr id="69" name="object 74"/>
          <p:cNvSpPr txBox="1"/>
          <p:nvPr/>
        </p:nvSpPr>
        <p:spPr>
          <a:xfrm>
            <a:off x="3168796" y="5289911"/>
            <a:ext cx="348748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95680" algn="l"/>
                <a:tab pos="1574800" algn="l"/>
              </a:tabLst>
            </a:pPr>
            <a:r>
              <a:rPr sz="1100" baseline="4273" dirty="0">
                <a:latin typeface="Arial"/>
                <a:cs typeface="Arial"/>
              </a:rPr>
              <a:t>13</a:t>
            </a:r>
            <a:r>
              <a:rPr sz="1100" spc="-7" baseline="4273" dirty="0">
                <a:latin typeface="Arial"/>
                <a:cs typeface="Arial"/>
              </a:rPr>
              <a:t> </a:t>
            </a:r>
            <a:r>
              <a:rPr sz="1100" spc="-15" baseline="4273" dirty="0">
                <a:latin typeface="Arial"/>
                <a:cs typeface="Arial"/>
              </a:rPr>
              <a:t>нед	</a:t>
            </a:r>
            <a:r>
              <a:rPr sz="1100" spc="-5" dirty="0">
                <a:latin typeface="Arial"/>
                <a:cs typeface="Arial"/>
              </a:rPr>
              <a:t>Исходно	</a:t>
            </a:r>
            <a:r>
              <a:rPr sz="1100" dirty="0">
                <a:latin typeface="Arial"/>
                <a:cs typeface="Arial"/>
              </a:rPr>
              <a:t>13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нед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70" name="object 75"/>
          <p:cNvSpPr txBox="1"/>
          <p:nvPr/>
        </p:nvSpPr>
        <p:spPr>
          <a:xfrm>
            <a:off x="5682981" y="1958807"/>
            <a:ext cx="387364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15" dirty="0">
                <a:solidFill>
                  <a:srgbClr val="3C5BA2"/>
                </a:solidFill>
                <a:latin typeface="Arial"/>
                <a:cs typeface="Arial"/>
              </a:rPr>
              <a:t>н</a:t>
            </a:r>
            <a:r>
              <a:rPr sz="1100" spc="20" dirty="0">
                <a:solidFill>
                  <a:srgbClr val="3C5BA2"/>
                </a:solidFill>
                <a:latin typeface="Arial"/>
                <a:cs typeface="Arial"/>
              </a:rPr>
              <a:t>.</a:t>
            </a:r>
            <a:r>
              <a:rPr sz="1100" spc="-10" dirty="0">
                <a:solidFill>
                  <a:srgbClr val="3C5BA2"/>
                </a:solidFill>
                <a:latin typeface="Arial"/>
                <a:cs typeface="Arial"/>
              </a:rPr>
              <a:t>д</a:t>
            </a:r>
            <a:r>
              <a:rPr sz="1100" spc="5" dirty="0">
                <a:solidFill>
                  <a:srgbClr val="3C5BA2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1" name="object 76"/>
          <p:cNvSpPr txBox="1"/>
          <p:nvPr/>
        </p:nvSpPr>
        <p:spPr>
          <a:xfrm>
            <a:off x="4511252" y="1741936"/>
            <a:ext cx="982847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85   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мл/мин</a:t>
            </a:r>
            <a:endParaRPr sz="1100">
              <a:latin typeface="Arial"/>
              <a:cs typeface="Arial"/>
            </a:endParaRPr>
          </a:p>
        </p:txBody>
      </p:sp>
      <p:sp>
        <p:nvSpPr>
          <p:cNvPr id="72" name="object 77"/>
          <p:cNvSpPr/>
          <p:nvPr/>
        </p:nvSpPr>
        <p:spPr>
          <a:xfrm>
            <a:off x="7808597" y="1887697"/>
            <a:ext cx="0" cy="3304474"/>
          </a:xfrm>
          <a:custGeom>
            <a:avLst/>
            <a:gdLst/>
            <a:ahLst/>
            <a:cxnLst/>
            <a:rect l="l" t="t" r="r" b="b"/>
            <a:pathLst>
              <a:path h="1395730">
                <a:moveTo>
                  <a:pt x="0" y="0"/>
                </a:moveTo>
                <a:lnTo>
                  <a:pt x="0" y="1395682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73" name="object 78"/>
          <p:cNvSpPr/>
          <p:nvPr/>
        </p:nvSpPr>
        <p:spPr>
          <a:xfrm>
            <a:off x="7764028" y="5192060"/>
            <a:ext cx="45714" cy="0"/>
          </a:xfrm>
          <a:custGeom>
            <a:avLst/>
            <a:gdLst/>
            <a:ahLst/>
            <a:cxnLst/>
            <a:rect l="l" t="t" r="r" b="b"/>
            <a:pathLst>
              <a:path w="24129">
                <a:moveTo>
                  <a:pt x="0" y="0"/>
                </a:moveTo>
                <a:lnTo>
                  <a:pt x="23526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74" name="object 79"/>
          <p:cNvSpPr/>
          <p:nvPr/>
        </p:nvSpPr>
        <p:spPr>
          <a:xfrm>
            <a:off x="7764028" y="4535235"/>
            <a:ext cx="45714" cy="0"/>
          </a:xfrm>
          <a:custGeom>
            <a:avLst/>
            <a:gdLst/>
            <a:ahLst/>
            <a:cxnLst/>
            <a:rect l="l" t="t" r="r" b="b"/>
            <a:pathLst>
              <a:path w="24129">
                <a:moveTo>
                  <a:pt x="0" y="0"/>
                </a:moveTo>
                <a:lnTo>
                  <a:pt x="23526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75" name="object 80"/>
          <p:cNvSpPr/>
          <p:nvPr/>
        </p:nvSpPr>
        <p:spPr>
          <a:xfrm>
            <a:off x="7764028" y="3868286"/>
            <a:ext cx="45714" cy="0"/>
          </a:xfrm>
          <a:custGeom>
            <a:avLst/>
            <a:gdLst/>
            <a:ahLst/>
            <a:cxnLst/>
            <a:rect l="l" t="t" r="r" b="b"/>
            <a:pathLst>
              <a:path w="24129">
                <a:moveTo>
                  <a:pt x="0" y="0"/>
                </a:moveTo>
                <a:lnTo>
                  <a:pt x="23526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76" name="object 81"/>
          <p:cNvSpPr/>
          <p:nvPr/>
        </p:nvSpPr>
        <p:spPr>
          <a:xfrm>
            <a:off x="7764028" y="3211476"/>
            <a:ext cx="45714" cy="0"/>
          </a:xfrm>
          <a:custGeom>
            <a:avLst/>
            <a:gdLst/>
            <a:ahLst/>
            <a:cxnLst/>
            <a:rect l="l" t="t" r="r" b="b"/>
            <a:pathLst>
              <a:path w="24129">
                <a:moveTo>
                  <a:pt x="0" y="0"/>
                </a:moveTo>
                <a:lnTo>
                  <a:pt x="23526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77" name="object 82"/>
          <p:cNvSpPr/>
          <p:nvPr/>
        </p:nvSpPr>
        <p:spPr>
          <a:xfrm>
            <a:off x="7764028" y="2544525"/>
            <a:ext cx="45714" cy="0"/>
          </a:xfrm>
          <a:custGeom>
            <a:avLst/>
            <a:gdLst/>
            <a:ahLst/>
            <a:cxnLst/>
            <a:rect l="l" t="t" r="r" b="b"/>
            <a:pathLst>
              <a:path w="24129">
                <a:moveTo>
                  <a:pt x="0" y="0"/>
                </a:moveTo>
                <a:lnTo>
                  <a:pt x="23526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78" name="object 83"/>
          <p:cNvSpPr/>
          <p:nvPr/>
        </p:nvSpPr>
        <p:spPr>
          <a:xfrm>
            <a:off x="7764028" y="1887697"/>
            <a:ext cx="45714" cy="0"/>
          </a:xfrm>
          <a:custGeom>
            <a:avLst/>
            <a:gdLst/>
            <a:ahLst/>
            <a:cxnLst/>
            <a:rect l="l" t="t" r="r" b="b"/>
            <a:pathLst>
              <a:path w="24129">
                <a:moveTo>
                  <a:pt x="0" y="0"/>
                </a:moveTo>
                <a:lnTo>
                  <a:pt x="23526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79" name="object 84"/>
          <p:cNvSpPr/>
          <p:nvPr/>
        </p:nvSpPr>
        <p:spPr>
          <a:xfrm>
            <a:off x="7808597" y="5192060"/>
            <a:ext cx="2094415" cy="0"/>
          </a:xfrm>
          <a:custGeom>
            <a:avLst/>
            <a:gdLst/>
            <a:ahLst/>
            <a:cxnLst/>
            <a:rect l="l" t="t" r="r" b="b"/>
            <a:pathLst>
              <a:path w="1105535">
                <a:moveTo>
                  <a:pt x="0" y="0"/>
                </a:moveTo>
                <a:lnTo>
                  <a:pt x="110535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80" name="object 85"/>
          <p:cNvSpPr/>
          <p:nvPr/>
        </p:nvSpPr>
        <p:spPr>
          <a:xfrm>
            <a:off x="7808597" y="5192060"/>
            <a:ext cx="0" cy="72163"/>
          </a:xfrm>
          <a:custGeom>
            <a:avLst/>
            <a:gdLst/>
            <a:ahLst/>
            <a:cxnLst/>
            <a:rect l="l" t="t" r="r" b="b"/>
            <a:pathLst>
              <a:path h="30480">
                <a:moveTo>
                  <a:pt x="0" y="29876"/>
                </a:moveTo>
                <a:lnTo>
                  <a:pt x="0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81" name="object 86"/>
          <p:cNvSpPr/>
          <p:nvPr/>
        </p:nvSpPr>
        <p:spPr>
          <a:xfrm>
            <a:off x="8855628" y="5192060"/>
            <a:ext cx="0" cy="72163"/>
          </a:xfrm>
          <a:custGeom>
            <a:avLst/>
            <a:gdLst/>
            <a:ahLst/>
            <a:cxnLst/>
            <a:rect l="l" t="t" r="r" b="b"/>
            <a:pathLst>
              <a:path h="30480">
                <a:moveTo>
                  <a:pt x="0" y="29876"/>
                </a:moveTo>
                <a:lnTo>
                  <a:pt x="0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82" name="object 87"/>
          <p:cNvSpPr/>
          <p:nvPr/>
        </p:nvSpPr>
        <p:spPr>
          <a:xfrm>
            <a:off x="9902680" y="5192060"/>
            <a:ext cx="0" cy="72163"/>
          </a:xfrm>
          <a:custGeom>
            <a:avLst/>
            <a:gdLst/>
            <a:ahLst/>
            <a:cxnLst/>
            <a:rect l="l" t="t" r="r" b="b"/>
            <a:pathLst>
              <a:path h="30480">
                <a:moveTo>
                  <a:pt x="0" y="29876"/>
                </a:moveTo>
                <a:lnTo>
                  <a:pt x="0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grpSp>
        <p:nvGrpSpPr>
          <p:cNvPr id="115" name="Группа 114"/>
          <p:cNvGrpSpPr/>
          <p:nvPr/>
        </p:nvGrpSpPr>
        <p:grpSpPr>
          <a:xfrm>
            <a:off x="8120467" y="2544525"/>
            <a:ext cx="1627157" cy="2593020"/>
            <a:chOff x="8120467" y="2544525"/>
            <a:chExt cx="1463291" cy="1119223"/>
          </a:xfrm>
        </p:grpSpPr>
        <p:sp>
          <p:nvSpPr>
            <p:cNvPr id="83" name="object 88"/>
            <p:cNvSpPr txBox="1"/>
            <p:nvPr/>
          </p:nvSpPr>
          <p:spPr>
            <a:xfrm>
              <a:off x="9167522" y="2817362"/>
              <a:ext cx="416236" cy="846386"/>
            </a:xfrm>
            <a:prstGeom prst="rect">
              <a:avLst/>
            </a:prstGeom>
            <a:solidFill>
              <a:srgbClr val="94C33A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</a:pPr>
              <a:endParaRPr sz="1100" dirty="0">
                <a:latin typeface="Times New Roman"/>
                <a:cs typeface="Times New Roman"/>
              </a:endParaRPr>
            </a:p>
            <a:p>
              <a:pPr>
                <a:lnSpc>
                  <a:spcPct val="100000"/>
                </a:lnSpc>
              </a:pPr>
              <a:endParaRPr sz="1100" dirty="0">
                <a:latin typeface="Times New Roman"/>
                <a:cs typeface="Times New Roman"/>
              </a:endParaRPr>
            </a:p>
            <a:p>
              <a:pPr>
                <a:lnSpc>
                  <a:spcPct val="100000"/>
                </a:lnSpc>
              </a:pPr>
              <a:endParaRPr sz="1100" dirty="0">
                <a:latin typeface="Times New Roman"/>
                <a:cs typeface="Times New Roman"/>
              </a:endParaRPr>
            </a:p>
            <a:p>
              <a:pPr>
                <a:lnSpc>
                  <a:spcPct val="100000"/>
                </a:lnSpc>
                <a:spcBef>
                  <a:spcPts val="45"/>
                </a:spcBef>
              </a:pPr>
              <a:endParaRPr sz="1100" dirty="0">
                <a:latin typeface="Times New Roman"/>
                <a:cs typeface="Times New Roman"/>
              </a:endParaRPr>
            </a:p>
            <a:p>
              <a:pPr marL="54610">
                <a:lnSpc>
                  <a:spcPct val="100000"/>
                </a:lnSpc>
              </a:pPr>
              <a:r>
                <a:rPr sz="1100" b="1" spc="20" dirty="0">
                  <a:solidFill>
                    <a:srgbClr val="FFFFFF"/>
                  </a:solidFill>
                  <a:latin typeface="Arial Narrow"/>
                  <a:cs typeface="Arial Narrow"/>
                </a:rPr>
                <a:t>5,8</a:t>
              </a:r>
              <a:endParaRPr sz="1100" dirty="0">
                <a:latin typeface="Arial Narrow"/>
                <a:cs typeface="Arial Narrow"/>
              </a:endParaRPr>
            </a:p>
          </p:txBody>
        </p:sp>
        <p:sp>
          <p:nvSpPr>
            <p:cNvPr id="84" name="object 89"/>
            <p:cNvSpPr txBox="1"/>
            <p:nvPr/>
          </p:nvSpPr>
          <p:spPr>
            <a:xfrm>
              <a:off x="8120467" y="2544525"/>
              <a:ext cx="416236" cy="1015663"/>
            </a:xfrm>
            <a:prstGeom prst="rect">
              <a:avLst/>
            </a:prstGeom>
            <a:solidFill>
              <a:srgbClr val="BE0026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</a:pPr>
              <a:endParaRPr sz="1100" dirty="0">
                <a:latin typeface="Times New Roman"/>
                <a:cs typeface="Times New Roman"/>
              </a:endParaRPr>
            </a:p>
            <a:p>
              <a:pPr>
                <a:lnSpc>
                  <a:spcPct val="100000"/>
                </a:lnSpc>
              </a:pPr>
              <a:endParaRPr sz="1100" dirty="0">
                <a:latin typeface="Times New Roman"/>
                <a:cs typeface="Times New Roman"/>
              </a:endParaRPr>
            </a:p>
            <a:p>
              <a:pPr>
                <a:lnSpc>
                  <a:spcPct val="100000"/>
                </a:lnSpc>
              </a:pPr>
              <a:endParaRPr sz="1100" dirty="0">
                <a:latin typeface="Times New Roman"/>
                <a:cs typeface="Times New Roman"/>
              </a:endParaRPr>
            </a:p>
            <a:p>
              <a:pPr>
                <a:lnSpc>
                  <a:spcPct val="100000"/>
                </a:lnSpc>
              </a:pPr>
              <a:endParaRPr sz="1100" dirty="0">
                <a:latin typeface="Times New Roman"/>
                <a:cs typeface="Times New Roman"/>
              </a:endParaRPr>
            </a:p>
            <a:p>
              <a:pPr>
                <a:lnSpc>
                  <a:spcPct val="100000"/>
                </a:lnSpc>
                <a:spcBef>
                  <a:spcPts val="40"/>
                </a:spcBef>
              </a:pPr>
              <a:endParaRPr sz="1100" dirty="0">
                <a:latin typeface="Times New Roman"/>
                <a:cs typeface="Times New Roman"/>
              </a:endParaRPr>
            </a:p>
            <a:p>
              <a:pPr algn="ctr">
                <a:lnSpc>
                  <a:spcPct val="100000"/>
                </a:lnSpc>
              </a:pPr>
              <a:r>
                <a:rPr sz="1100" b="1" spc="45" dirty="0">
                  <a:solidFill>
                    <a:srgbClr val="FFFFFF"/>
                  </a:solidFill>
                  <a:latin typeface="Arial Narrow"/>
                  <a:cs typeface="Arial Narrow"/>
                </a:rPr>
                <a:t>6</a:t>
              </a:r>
              <a:endParaRPr sz="1100" dirty="0">
                <a:latin typeface="Arial Narrow"/>
                <a:cs typeface="Arial Narrow"/>
              </a:endParaRPr>
            </a:p>
          </p:txBody>
        </p:sp>
      </p:grpSp>
      <p:sp>
        <p:nvSpPr>
          <p:cNvPr id="85" name="object 90"/>
          <p:cNvSpPr txBox="1"/>
          <p:nvPr/>
        </p:nvSpPr>
        <p:spPr>
          <a:xfrm>
            <a:off x="7565335" y="5108641"/>
            <a:ext cx="135938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4</a:t>
            </a:r>
            <a:endParaRPr sz="1100">
              <a:latin typeface="Arial"/>
              <a:cs typeface="Arial"/>
            </a:endParaRPr>
          </a:p>
        </p:txBody>
      </p:sp>
      <p:sp>
        <p:nvSpPr>
          <p:cNvPr id="86" name="object 91"/>
          <p:cNvSpPr txBox="1"/>
          <p:nvPr/>
        </p:nvSpPr>
        <p:spPr>
          <a:xfrm>
            <a:off x="7446670" y="4451859"/>
            <a:ext cx="265862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4,5</a:t>
            </a:r>
            <a:endParaRPr sz="1100">
              <a:latin typeface="Arial"/>
              <a:cs typeface="Arial"/>
            </a:endParaRPr>
          </a:p>
        </p:txBody>
      </p:sp>
      <p:sp>
        <p:nvSpPr>
          <p:cNvPr id="87" name="object 92"/>
          <p:cNvSpPr txBox="1"/>
          <p:nvPr/>
        </p:nvSpPr>
        <p:spPr>
          <a:xfrm>
            <a:off x="7565335" y="3784936"/>
            <a:ext cx="135938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5</a:t>
            </a:r>
            <a:endParaRPr sz="1100">
              <a:latin typeface="Arial"/>
              <a:cs typeface="Arial"/>
            </a:endParaRPr>
          </a:p>
        </p:txBody>
      </p:sp>
      <p:sp>
        <p:nvSpPr>
          <p:cNvPr id="88" name="object 93"/>
          <p:cNvSpPr txBox="1"/>
          <p:nvPr/>
        </p:nvSpPr>
        <p:spPr>
          <a:xfrm>
            <a:off x="7446670" y="3128123"/>
            <a:ext cx="265862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5,5</a:t>
            </a:r>
            <a:endParaRPr sz="1100">
              <a:latin typeface="Arial"/>
              <a:cs typeface="Arial"/>
            </a:endParaRPr>
          </a:p>
        </p:txBody>
      </p:sp>
      <p:sp>
        <p:nvSpPr>
          <p:cNvPr id="89" name="object 94"/>
          <p:cNvSpPr txBox="1"/>
          <p:nvPr/>
        </p:nvSpPr>
        <p:spPr>
          <a:xfrm>
            <a:off x="7565335" y="2461232"/>
            <a:ext cx="135938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6</a:t>
            </a:r>
            <a:endParaRPr sz="1100">
              <a:latin typeface="Arial"/>
              <a:cs typeface="Arial"/>
            </a:endParaRPr>
          </a:p>
        </p:txBody>
      </p:sp>
      <p:sp>
        <p:nvSpPr>
          <p:cNvPr id="90" name="object 95"/>
          <p:cNvSpPr txBox="1"/>
          <p:nvPr/>
        </p:nvSpPr>
        <p:spPr>
          <a:xfrm>
            <a:off x="7994442" y="5257078"/>
            <a:ext cx="1644493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02615" algn="l"/>
              </a:tabLst>
            </a:pPr>
            <a:r>
              <a:rPr sz="1100" spc="-5" dirty="0">
                <a:latin typeface="Arial"/>
                <a:cs typeface="Arial"/>
              </a:rPr>
              <a:t>Исходно	</a:t>
            </a:r>
            <a:r>
              <a:rPr sz="1100" dirty="0">
                <a:latin typeface="Arial"/>
                <a:cs typeface="Arial"/>
              </a:rPr>
              <a:t>13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нед</a:t>
            </a:r>
            <a:endParaRPr sz="1100">
              <a:latin typeface="Arial"/>
              <a:cs typeface="Arial"/>
            </a:endParaRPr>
          </a:p>
        </p:txBody>
      </p:sp>
      <p:sp>
        <p:nvSpPr>
          <p:cNvPr id="91" name="object 96"/>
          <p:cNvSpPr/>
          <p:nvPr/>
        </p:nvSpPr>
        <p:spPr>
          <a:xfrm>
            <a:off x="8444233" y="2231422"/>
            <a:ext cx="873373" cy="210476"/>
          </a:xfrm>
          <a:custGeom>
            <a:avLst/>
            <a:gdLst/>
            <a:ahLst/>
            <a:cxnLst/>
            <a:rect l="l" t="t" r="r" b="b"/>
            <a:pathLst>
              <a:path w="461010" h="88900">
                <a:moveTo>
                  <a:pt x="442340" y="68856"/>
                </a:moveTo>
                <a:lnTo>
                  <a:pt x="439360" y="73763"/>
                </a:lnTo>
                <a:lnTo>
                  <a:pt x="444624" y="77266"/>
                </a:lnTo>
                <a:lnTo>
                  <a:pt x="447423" y="79545"/>
                </a:lnTo>
                <a:lnTo>
                  <a:pt x="450051" y="81821"/>
                </a:lnTo>
                <a:lnTo>
                  <a:pt x="454439" y="86554"/>
                </a:lnTo>
                <a:lnTo>
                  <a:pt x="455847" y="88479"/>
                </a:lnTo>
                <a:lnTo>
                  <a:pt x="460573" y="84976"/>
                </a:lnTo>
                <a:lnTo>
                  <a:pt x="444624" y="70083"/>
                </a:lnTo>
                <a:lnTo>
                  <a:pt x="442340" y="68856"/>
                </a:lnTo>
                <a:close/>
              </a:path>
              <a:path w="461010" h="88900">
                <a:moveTo>
                  <a:pt x="405178" y="50634"/>
                </a:moveTo>
                <a:lnTo>
                  <a:pt x="403069" y="56065"/>
                </a:lnTo>
                <a:lnTo>
                  <a:pt x="406924" y="57468"/>
                </a:lnTo>
                <a:lnTo>
                  <a:pt x="416920" y="61847"/>
                </a:lnTo>
                <a:lnTo>
                  <a:pt x="424282" y="65353"/>
                </a:lnTo>
                <a:lnTo>
                  <a:pt x="426911" y="60096"/>
                </a:lnTo>
                <a:lnTo>
                  <a:pt x="419199" y="56416"/>
                </a:lnTo>
                <a:lnTo>
                  <a:pt x="408852" y="52037"/>
                </a:lnTo>
                <a:lnTo>
                  <a:pt x="405178" y="50634"/>
                </a:lnTo>
                <a:close/>
              </a:path>
              <a:path w="461010" h="88900">
                <a:moveTo>
                  <a:pt x="365900" y="38196"/>
                </a:moveTo>
                <a:lnTo>
                  <a:pt x="364498" y="43802"/>
                </a:lnTo>
                <a:lnTo>
                  <a:pt x="370984" y="45553"/>
                </a:lnTo>
                <a:lnTo>
                  <a:pt x="386763" y="50285"/>
                </a:lnTo>
                <a:lnTo>
                  <a:pt x="388516" y="44854"/>
                </a:lnTo>
                <a:lnTo>
                  <a:pt x="385536" y="43802"/>
                </a:lnTo>
                <a:lnTo>
                  <a:pt x="372567" y="39948"/>
                </a:lnTo>
                <a:lnTo>
                  <a:pt x="365900" y="38196"/>
                </a:lnTo>
                <a:close/>
              </a:path>
              <a:path w="461010" h="88900">
                <a:moveTo>
                  <a:pt x="326104" y="28560"/>
                </a:moveTo>
                <a:lnTo>
                  <a:pt x="324877" y="34339"/>
                </a:lnTo>
                <a:lnTo>
                  <a:pt x="342760" y="38196"/>
                </a:lnTo>
                <a:lnTo>
                  <a:pt x="347492" y="39422"/>
                </a:lnTo>
                <a:lnTo>
                  <a:pt x="348894" y="33815"/>
                </a:lnTo>
                <a:lnTo>
                  <a:pt x="343987" y="32588"/>
                </a:lnTo>
                <a:lnTo>
                  <a:pt x="328557" y="29085"/>
                </a:lnTo>
                <a:lnTo>
                  <a:pt x="326104" y="28560"/>
                </a:lnTo>
                <a:close/>
              </a:path>
              <a:path w="461010" h="88900">
                <a:moveTo>
                  <a:pt x="285775" y="21023"/>
                </a:moveTo>
                <a:lnTo>
                  <a:pt x="284724" y="26806"/>
                </a:lnTo>
                <a:lnTo>
                  <a:pt x="294544" y="28383"/>
                </a:lnTo>
                <a:lnTo>
                  <a:pt x="307695" y="30836"/>
                </a:lnTo>
                <a:lnTo>
                  <a:pt x="308747" y="25054"/>
                </a:lnTo>
                <a:lnTo>
                  <a:pt x="295595" y="22601"/>
                </a:lnTo>
                <a:lnTo>
                  <a:pt x="285775" y="21023"/>
                </a:lnTo>
                <a:close/>
              </a:path>
              <a:path w="461010" h="88900">
                <a:moveTo>
                  <a:pt x="245102" y="14893"/>
                </a:moveTo>
                <a:lnTo>
                  <a:pt x="244401" y="20675"/>
                </a:lnTo>
                <a:lnTo>
                  <a:pt x="258954" y="22601"/>
                </a:lnTo>
                <a:lnTo>
                  <a:pt x="267542" y="24004"/>
                </a:lnTo>
                <a:lnTo>
                  <a:pt x="268419" y="18222"/>
                </a:lnTo>
                <a:lnTo>
                  <a:pt x="259655" y="16818"/>
                </a:lnTo>
                <a:lnTo>
                  <a:pt x="245102" y="14893"/>
                </a:lnTo>
                <a:close/>
              </a:path>
              <a:path w="461010" h="88900">
                <a:moveTo>
                  <a:pt x="204428" y="10161"/>
                </a:moveTo>
                <a:lnTo>
                  <a:pt x="203897" y="15943"/>
                </a:lnTo>
                <a:lnTo>
                  <a:pt x="220728" y="17694"/>
                </a:lnTo>
                <a:lnTo>
                  <a:pt x="227044" y="18573"/>
                </a:lnTo>
                <a:lnTo>
                  <a:pt x="227745" y="12791"/>
                </a:lnTo>
                <a:lnTo>
                  <a:pt x="221436" y="11915"/>
                </a:lnTo>
                <a:lnTo>
                  <a:pt x="204428" y="10161"/>
                </a:lnTo>
                <a:close/>
              </a:path>
              <a:path w="461010" h="88900">
                <a:moveTo>
                  <a:pt x="163575" y="6307"/>
                </a:moveTo>
                <a:lnTo>
                  <a:pt x="163230" y="12089"/>
                </a:lnTo>
                <a:lnTo>
                  <a:pt x="180236" y="13490"/>
                </a:lnTo>
                <a:lnTo>
                  <a:pt x="186371" y="14191"/>
                </a:lnTo>
                <a:lnTo>
                  <a:pt x="187072" y="8409"/>
                </a:lnTo>
                <a:lnTo>
                  <a:pt x="180762" y="7707"/>
                </a:lnTo>
                <a:lnTo>
                  <a:pt x="163575" y="6307"/>
                </a:lnTo>
                <a:close/>
              </a:path>
              <a:path w="461010" h="88900">
                <a:moveTo>
                  <a:pt x="122726" y="3503"/>
                </a:moveTo>
                <a:lnTo>
                  <a:pt x="122376" y="9285"/>
                </a:lnTo>
                <a:lnTo>
                  <a:pt x="137805" y="10161"/>
                </a:lnTo>
                <a:lnTo>
                  <a:pt x="145698" y="10862"/>
                </a:lnTo>
                <a:lnTo>
                  <a:pt x="146218" y="4906"/>
                </a:lnTo>
                <a:lnTo>
                  <a:pt x="122726" y="3503"/>
                </a:lnTo>
                <a:close/>
              </a:path>
              <a:path w="461010" h="88900">
                <a:moveTo>
                  <a:pt x="81878" y="1577"/>
                </a:moveTo>
                <a:lnTo>
                  <a:pt x="81702" y="7359"/>
                </a:lnTo>
                <a:lnTo>
                  <a:pt x="93276" y="7707"/>
                </a:lnTo>
                <a:lnTo>
                  <a:pt x="105025" y="8409"/>
                </a:lnTo>
                <a:lnTo>
                  <a:pt x="105194" y="2453"/>
                </a:lnTo>
                <a:lnTo>
                  <a:pt x="93620" y="1928"/>
                </a:lnTo>
                <a:lnTo>
                  <a:pt x="81878" y="1577"/>
                </a:lnTo>
                <a:close/>
              </a:path>
              <a:path w="461010" h="88900">
                <a:moveTo>
                  <a:pt x="40848" y="351"/>
                </a:moveTo>
                <a:lnTo>
                  <a:pt x="40848" y="6133"/>
                </a:lnTo>
                <a:lnTo>
                  <a:pt x="64164" y="6658"/>
                </a:lnTo>
                <a:lnTo>
                  <a:pt x="64345" y="875"/>
                </a:lnTo>
                <a:lnTo>
                  <a:pt x="40848" y="351"/>
                </a:lnTo>
                <a:close/>
              </a:path>
              <a:path w="461010" h="88900">
                <a:moveTo>
                  <a:pt x="23316" y="0"/>
                </a:moveTo>
                <a:lnTo>
                  <a:pt x="0" y="0"/>
                </a:lnTo>
                <a:lnTo>
                  <a:pt x="0" y="5781"/>
                </a:lnTo>
                <a:lnTo>
                  <a:pt x="23316" y="5956"/>
                </a:lnTo>
                <a:lnTo>
                  <a:pt x="233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92" name="object 97"/>
          <p:cNvSpPr/>
          <p:nvPr/>
        </p:nvSpPr>
        <p:spPr>
          <a:xfrm>
            <a:off x="9276592" y="2394445"/>
            <a:ext cx="40902" cy="46605"/>
          </a:xfrm>
          <a:custGeom>
            <a:avLst/>
            <a:gdLst/>
            <a:ahLst/>
            <a:cxnLst/>
            <a:rect l="l" t="t" r="r" b="b"/>
            <a:pathLst>
              <a:path w="21589" h="19684">
                <a:moveTo>
                  <a:pt x="2980" y="0"/>
                </a:moveTo>
                <a:lnTo>
                  <a:pt x="5264" y="1226"/>
                </a:lnTo>
                <a:lnTo>
                  <a:pt x="8594" y="3679"/>
                </a:lnTo>
                <a:lnTo>
                  <a:pt x="11748" y="6133"/>
                </a:lnTo>
                <a:lnTo>
                  <a:pt x="14553" y="8760"/>
                </a:lnTo>
                <a:lnTo>
                  <a:pt x="17182" y="11214"/>
                </a:lnTo>
                <a:lnTo>
                  <a:pt x="19460" y="13841"/>
                </a:lnTo>
                <a:lnTo>
                  <a:pt x="21213" y="16120"/>
                </a:lnTo>
                <a:lnTo>
                  <a:pt x="16487" y="19623"/>
                </a:lnTo>
                <a:lnTo>
                  <a:pt x="15078" y="17697"/>
                </a:lnTo>
                <a:lnTo>
                  <a:pt x="12975" y="15418"/>
                </a:lnTo>
                <a:lnTo>
                  <a:pt x="0" y="4906"/>
                </a:lnTo>
                <a:lnTo>
                  <a:pt x="298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93" name="object 98"/>
          <p:cNvSpPr/>
          <p:nvPr/>
        </p:nvSpPr>
        <p:spPr>
          <a:xfrm>
            <a:off x="9207842" y="2351301"/>
            <a:ext cx="45714" cy="36082"/>
          </a:xfrm>
          <a:custGeom>
            <a:avLst/>
            <a:gdLst/>
            <a:ahLst/>
            <a:cxnLst/>
            <a:rect l="l" t="t" r="r" b="b"/>
            <a:pathLst>
              <a:path w="24129" h="15240">
                <a:moveTo>
                  <a:pt x="2108" y="0"/>
                </a:moveTo>
                <a:lnTo>
                  <a:pt x="5783" y="1403"/>
                </a:lnTo>
                <a:lnTo>
                  <a:pt x="16130" y="5781"/>
                </a:lnTo>
                <a:lnTo>
                  <a:pt x="23842" y="9461"/>
                </a:lnTo>
                <a:lnTo>
                  <a:pt x="21212" y="14719"/>
                </a:lnTo>
                <a:lnTo>
                  <a:pt x="13851" y="11213"/>
                </a:lnTo>
                <a:lnTo>
                  <a:pt x="3855" y="6834"/>
                </a:lnTo>
                <a:lnTo>
                  <a:pt x="0" y="5431"/>
                </a:lnTo>
                <a:lnTo>
                  <a:pt x="2108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94" name="object 99"/>
          <p:cNvSpPr/>
          <p:nvPr/>
        </p:nvSpPr>
        <p:spPr>
          <a:xfrm>
            <a:off x="9134770" y="2321856"/>
            <a:ext cx="45714" cy="30068"/>
          </a:xfrm>
          <a:custGeom>
            <a:avLst/>
            <a:gdLst/>
            <a:ahLst/>
            <a:cxnLst/>
            <a:rect l="l" t="t" r="r" b="b"/>
            <a:pathLst>
              <a:path w="24129" h="12700">
                <a:moveTo>
                  <a:pt x="1402" y="0"/>
                </a:moveTo>
                <a:lnTo>
                  <a:pt x="8068" y="1751"/>
                </a:lnTo>
                <a:lnTo>
                  <a:pt x="21037" y="5605"/>
                </a:lnTo>
                <a:lnTo>
                  <a:pt x="24017" y="6657"/>
                </a:lnTo>
                <a:lnTo>
                  <a:pt x="22264" y="12089"/>
                </a:lnTo>
                <a:lnTo>
                  <a:pt x="19290" y="11213"/>
                </a:lnTo>
                <a:lnTo>
                  <a:pt x="6485" y="7356"/>
                </a:lnTo>
                <a:lnTo>
                  <a:pt x="0" y="5605"/>
                </a:lnTo>
                <a:lnTo>
                  <a:pt x="1402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95" name="object 100"/>
          <p:cNvSpPr/>
          <p:nvPr/>
        </p:nvSpPr>
        <p:spPr>
          <a:xfrm>
            <a:off x="9059707" y="2299042"/>
            <a:ext cx="45714" cy="27061"/>
          </a:xfrm>
          <a:custGeom>
            <a:avLst/>
            <a:gdLst/>
            <a:ahLst/>
            <a:cxnLst/>
            <a:rect l="l" t="t" r="r" b="b"/>
            <a:pathLst>
              <a:path w="24129" h="11430">
                <a:moveTo>
                  <a:pt x="1226" y="0"/>
                </a:moveTo>
                <a:lnTo>
                  <a:pt x="3680" y="524"/>
                </a:lnTo>
                <a:lnTo>
                  <a:pt x="19109" y="4027"/>
                </a:lnTo>
                <a:lnTo>
                  <a:pt x="24016" y="5254"/>
                </a:lnTo>
                <a:lnTo>
                  <a:pt x="22614" y="10862"/>
                </a:lnTo>
                <a:lnTo>
                  <a:pt x="17883" y="9636"/>
                </a:lnTo>
                <a:lnTo>
                  <a:pt x="2447" y="6307"/>
                </a:lnTo>
                <a:lnTo>
                  <a:pt x="0" y="5779"/>
                </a:lnTo>
                <a:lnTo>
                  <a:pt x="1226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96" name="object 101"/>
          <p:cNvSpPr/>
          <p:nvPr/>
        </p:nvSpPr>
        <p:spPr>
          <a:xfrm>
            <a:off x="8983639" y="2281198"/>
            <a:ext cx="45714" cy="24054"/>
          </a:xfrm>
          <a:custGeom>
            <a:avLst/>
            <a:gdLst/>
            <a:ahLst/>
            <a:cxnLst/>
            <a:rect l="l" t="t" r="r" b="b"/>
            <a:pathLst>
              <a:path w="24129" h="10159">
                <a:moveTo>
                  <a:pt x="1051" y="0"/>
                </a:moveTo>
                <a:lnTo>
                  <a:pt x="10871" y="1577"/>
                </a:lnTo>
                <a:lnTo>
                  <a:pt x="24023" y="4031"/>
                </a:lnTo>
                <a:lnTo>
                  <a:pt x="22971" y="9813"/>
                </a:lnTo>
                <a:lnTo>
                  <a:pt x="9820" y="7359"/>
                </a:lnTo>
                <a:lnTo>
                  <a:pt x="0" y="5782"/>
                </a:lnTo>
                <a:lnTo>
                  <a:pt x="1051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97" name="object 102"/>
          <p:cNvSpPr/>
          <p:nvPr/>
        </p:nvSpPr>
        <p:spPr>
          <a:xfrm>
            <a:off x="8907248" y="2266684"/>
            <a:ext cx="45714" cy="22551"/>
          </a:xfrm>
          <a:custGeom>
            <a:avLst/>
            <a:gdLst/>
            <a:ahLst/>
            <a:cxnLst/>
            <a:rect l="l" t="t" r="r" b="b"/>
            <a:pathLst>
              <a:path w="24129" h="9525">
                <a:moveTo>
                  <a:pt x="701" y="0"/>
                </a:moveTo>
                <a:lnTo>
                  <a:pt x="15254" y="1925"/>
                </a:lnTo>
                <a:lnTo>
                  <a:pt x="24017" y="3328"/>
                </a:lnTo>
                <a:lnTo>
                  <a:pt x="23140" y="9111"/>
                </a:lnTo>
                <a:lnTo>
                  <a:pt x="14553" y="7708"/>
                </a:lnTo>
                <a:lnTo>
                  <a:pt x="0" y="5782"/>
                </a:lnTo>
                <a:lnTo>
                  <a:pt x="701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98" name="object 103"/>
          <p:cNvSpPr/>
          <p:nvPr/>
        </p:nvSpPr>
        <p:spPr>
          <a:xfrm>
            <a:off x="8830514" y="2255479"/>
            <a:ext cx="45714" cy="21048"/>
          </a:xfrm>
          <a:custGeom>
            <a:avLst/>
            <a:gdLst/>
            <a:ahLst/>
            <a:cxnLst/>
            <a:rect l="l" t="t" r="r" b="b"/>
            <a:pathLst>
              <a:path w="24129" h="8890">
                <a:moveTo>
                  <a:pt x="531" y="0"/>
                </a:moveTo>
                <a:lnTo>
                  <a:pt x="17538" y="1753"/>
                </a:lnTo>
                <a:lnTo>
                  <a:pt x="23847" y="2630"/>
                </a:lnTo>
                <a:lnTo>
                  <a:pt x="23146" y="8412"/>
                </a:lnTo>
                <a:lnTo>
                  <a:pt x="16831" y="7533"/>
                </a:lnTo>
                <a:lnTo>
                  <a:pt x="0" y="5781"/>
                </a:lnTo>
                <a:lnTo>
                  <a:pt x="531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99" name="object 104"/>
          <p:cNvSpPr/>
          <p:nvPr/>
        </p:nvSpPr>
        <p:spPr>
          <a:xfrm>
            <a:off x="8753470" y="2246354"/>
            <a:ext cx="45714" cy="19544"/>
          </a:xfrm>
          <a:custGeom>
            <a:avLst/>
            <a:gdLst/>
            <a:ahLst/>
            <a:cxnLst/>
            <a:rect l="l" t="t" r="r" b="b"/>
            <a:pathLst>
              <a:path w="24129" h="8255">
                <a:moveTo>
                  <a:pt x="344" y="0"/>
                </a:moveTo>
                <a:lnTo>
                  <a:pt x="17532" y="1400"/>
                </a:lnTo>
                <a:lnTo>
                  <a:pt x="23841" y="2102"/>
                </a:lnTo>
                <a:lnTo>
                  <a:pt x="23140" y="7884"/>
                </a:lnTo>
                <a:lnTo>
                  <a:pt x="17006" y="7183"/>
                </a:lnTo>
                <a:lnTo>
                  <a:pt x="0" y="5782"/>
                </a:lnTo>
                <a:lnTo>
                  <a:pt x="344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100" name="object 105"/>
          <p:cNvSpPr/>
          <p:nvPr/>
        </p:nvSpPr>
        <p:spPr>
          <a:xfrm>
            <a:off x="8676072" y="2239716"/>
            <a:ext cx="45714" cy="18041"/>
          </a:xfrm>
          <a:custGeom>
            <a:avLst/>
            <a:gdLst/>
            <a:ahLst/>
            <a:cxnLst/>
            <a:rect l="l" t="t" r="r" b="b"/>
            <a:pathLst>
              <a:path w="24129" h="7619">
                <a:moveTo>
                  <a:pt x="350" y="0"/>
                </a:moveTo>
                <a:lnTo>
                  <a:pt x="15785" y="878"/>
                </a:lnTo>
                <a:lnTo>
                  <a:pt x="23841" y="1403"/>
                </a:lnTo>
                <a:lnTo>
                  <a:pt x="23322" y="7359"/>
                </a:lnTo>
                <a:lnTo>
                  <a:pt x="15429" y="6658"/>
                </a:lnTo>
                <a:lnTo>
                  <a:pt x="0" y="5782"/>
                </a:lnTo>
                <a:lnTo>
                  <a:pt x="35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101" name="object 106"/>
          <p:cNvSpPr/>
          <p:nvPr/>
        </p:nvSpPr>
        <p:spPr>
          <a:xfrm>
            <a:off x="8599018" y="2235156"/>
            <a:ext cx="44511" cy="16537"/>
          </a:xfrm>
          <a:custGeom>
            <a:avLst/>
            <a:gdLst/>
            <a:ahLst/>
            <a:cxnLst/>
            <a:rect l="l" t="t" r="r" b="b"/>
            <a:pathLst>
              <a:path w="23495" h="6984">
                <a:moveTo>
                  <a:pt x="175" y="0"/>
                </a:moveTo>
                <a:lnTo>
                  <a:pt x="11918" y="351"/>
                </a:lnTo>
                <a:lnTo>
                  <a:pt x="23491" y="875"/>
                </a:lnTo>
                <a:lnTo>
                  <a:pt x="23322" y="6832"/>
                </a:lnTo>
                <a:lnTo>
                  <a:pt x="11573" y="6130"/>
                </a:lnTo>
                <a:lnTo>
                  <a:pt x="0" y="5782"/>
                </a:lnTo>
                <a:lnTo>
                  <a:pt x="175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102" name="object 107"/>
          <p:cNvSpPr/>
          <p:nvPr/>
        </p:nvSpPr>
        <p:spPr>
          <a:xfrm>
            <a:off x="8521621" y="2232253"/>
            <a:ext cx="44511" cy="15034"/>
          </a:xfrm>
          <a:custGeom>
            <a:avLst/>
            <a:gdLst/>
            <a:ahLst/>
            <a:cxnLst/>
            <a:rect l="l" t="t" r="r" b="b"/>
            <a:pathLst>
              <a:path w="23495" h="6350">
                <a:moveTo>
                  <a:pt x="0" y="0"/>
                </a:moveTo>
                <a:lnTo>
                  <a:pt x="6490" y="173"/>
                </a:lnTo>
                <a:lnTo>
                  <a:pt x="23497" y="524"/>
                </a:lnTo>
                <a:lnTo>
                  <a:pt x="23316" y="6307"/>
                </a:lnTo>
                <a:lnTo>
                  <a:pt x="6490" y="5956"/>
                </a:lnTo>
                <a:lnTo>
                  <a:pt x="0" y="578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103" name="object 108"/>
          <p:cNvSpPr/>
          <p:nvPr/>
        </p:nvSpPr>
        <p:spPr>
          <a:xfrm>
            <a:off x="8444233" y="2231422"/>
            <a:ext cx="44511" cy="15034"/>
          </a:xfrm>
          <a:custGeom>
            <a:avLst/>
            <a:gdLst/>
            <a:ahLst/>
            <a:cxnLst/>
            <a:rect l="l" t="t" r="r" b="b"/>
            <a:pathLst>
              <a:path w="23495" h="6350">
                <a:moveTo>
                  <a:pt x="0" y="0"/>
                </a:moveTo>
                <a:lnTo>
                  <a:pt x="23316" y="0"/>
                </a:lnTo>
                <a:lnTo>
                  <a:pt x="23316" y="5956"/>
                </a:lnTo>
                <a:lnTo>
                  <a:pt x="0" y="5781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104" name="object 109"/>
          <p:cNvSpPr txBox="1"/>
          <p:nvPr/>
        </p:nvSpPr>
        <p:spPr>
          <a:xfrm>
            <a:off x="8929444" y="1821792"/>
            <a:ext cx="187667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10" dirty="0">
                <a:latin typeface="Arial"/>
                <a:cs typeface="Arial"/>
              </a:rPr>
              <a:t>*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5" name="object 110"/>
          <p:cNvSpPr txBox="1"/>
          <p:nvPr/>
        </p:nvSpPr>
        <p:spPr>
          <a:xfrm>
            <a:off x="7446670" y="1804414"/>
            <a:ext cx="120901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6,5  </a:t>
            </a:r>
            <a:r>
              <a:rPr sz="1100" spc="105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мммоль/л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9" name="Заголовок 10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spc="-40" dirty="0">
                <a:cs typeface="Arial Narrow"/>
              </a:rPr>
              <a:t>. </a:t>
            </a:r>
            <a:r>
              <a:rPr lang="ru-RU" sz="2400" b="1" spc="-5" dirty="0">
                <a:cs typeface="Arial Narrow"/>
              </a:rPr>
              <a:t>Изменение </a:t>
            </a:r>
            <a:r>
              <a:rPr lang="ru-RU" sz="2400" b="1" spc="-5" dirty="0" err="1">
                <a:cs typeface="Arial Narrow"/>
              </a:rPr>
              <a:t>креатинина</a:t>
            </a:r>
            <a:r>
              <a:rPr lang="ru-RU" sz="2400" b="1" spc="-5" dirty="0">
                <a:cs typeface="Arial Narrow"/>
              </a:rPr>
              <a:t>, </a:t>
            </a:r>
            <a:r>
              <a:rPr lang="ru-RU" sz="2400" b="1" spc="-10" dirty="0">
                <a:cs typeface="Arial Narrow"/>
              </a:rPr>
              <a:t>скорости клубочковой </a:t>
            </a:r>
            <a:r>
              <a:rPr lang="ru-RU" sz="2400" b="1" spc="-15" dirty="0">
                <a:cs typeface="Arial Narrow"/>
              </a:rPr>
              <a:t>фильтрации </a:t>
            </a:r>
            <a:r>
              <a:rPr lang="ru-RU" sz="2400" b="1" dirty="0">
                <a:cs typeface="Arial Narrow"/>
              </a:rPr>
              <a:t>(СКФ) </a:t>
            </a:r>
            <a:r>
              <a:rPr lang="ru-RU" sz="2400" b="1" spc="-30" dirty="0">
                <a:cs typeface="Arial Narrow"/>
              </a:rPr>
              <a:t>и </a:t>
            </a:r>
            <a:r>
              <a:rPr lang="ru-RU" sz="2400" b="1" dirty="0">
                <a:cs typeface="Arial Narrow"/>
              </a:rPr>
              <a:t>общего </a:t>
            </a:r>
            <a:r>
              <a:rPr lang="ru-RU" sz="2400" b="1" spc="-10" dirty="0">
                <a:cs typeface="Arial Narrow"/>
              </a:rPr>
              <a:t>холестерина </a:t>
            </a:r>
            <a:r>
              <a:rPr lang="ru-RU" sz="2400" b="1" spc="-20" dirty="0">
                <a:cs typeface="Arial Narrow"/>
              </a:rPr>
              <a:t>(ОХС) </a:t>
            </a:r>
            <a:r>
              <a:rPr lang="ru-RU" sz="2400" b="1" spc="-25" dirty="0">
                <a:cs typeface="Arial Narrow"/>
              </a:rPr>
              <a:t>при </a:t>
            </a:r>
            <a:r>
              <a:rPr lang="ru-RU" sz="2400" b="1" spc="-15" dirty="0">
                <a:cs typeface="Arial Narrow"/>
              </a:rPr>
              <a:t>лечении </a:t>
            </a:r>
            <a:r>
              <a:rPr lang="ru-RU" sz="2400" b="1" spc="-25" dirty="0">
                <a:cs typeface="Arial Narrow"/>
              </a:rPr>
              <a:t>больных </a:t>
            </a:r>
            <a:r>
              <a:rPr lang="ru-RU" sz="2400" b="1" spc="-30" dirty="0">
                <a:cs typeface="Arial Narrow"/>
              </a:rPr>
              <a:t>ХСН </a:t>
            </a:r>
            <a:r>
              <a:rPr lang="ru-RU" sz="2400" b="1" spc="-5" dirty="0" err="1">
                <a:cs typeface="Arial Narrow"/>
              </a:rPr>
              <a:t>Беталоком</a:t>
            </a:r>
            <a:r>
              <a:rPr lang="ru-RU" sz="2400" b="1" spc="-5" dirty="0">
                <a:cs typeface="Arial Narrow"/>
              </a:rPr>
              <a:t> </a:t>
            </a:r>
            <a:r>
              <a:rPr lang="ru-RU" sz="2400" b="1" spc="110" dirty="0">
                <a:cs typeface="Arial Narrow"/>
              </a:rPr>
              <a:t> </a:t>
            </a:r>
            <a:r>
              <a:rPr lang="ru-RU" sz="2400" b="1" spc="-10" dirty="0">
                <a:cs typeface="Arial Narrow"/>
              </a:rPr>
              <a:t>ЗОК</a:t>
            </a:r>
            <a:endParaRPr lang="ru-RU" sz="2400" dirty="0"/>
          </a:p>
        </p:txBody>
      </p:sp>
      <p:grpSp>
        <p:nvGrpSpPr>
          <p:cNvPr id="113" name="Группа 112"/>
          <p:cNvGrpSpPr/>
          <p:nvPr/>
        </p:nvGrpSpPr>
        <p:grpSpPr>
          <a:xfrm>
            <a:off x="2364598" y="2705325"/>
            <a:ext cx="1393146" cy="2469059"/>
            <a:chOff x="2364596" y="2973181"/>
            <a:chExt cx="657934" cy="1156335"/>
          </a:xfrm>
        </p:grpSpPr>
        <p:sp>
          <p:nvSpPr>
            <p:cNvPr id="111" name="object 20"/>
            <p:cNvSpPr txBox="1"/>
            <p:nvPr/>
          </p:nvSpPr>
          <p:spPr>
            <a:xfrm>
              <a:off x="2809170" y="3643794"/>
              <a:ext cx="213360" cy="481965"/>
            </a:xfrm>
            <a:prstGeom prst="rect">
              <a:avLst/>
            </a:prstGeom>
            <a:solidFill>
              <a:srgbClr val="94C33A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</a:pPr>
              <a:endParaRPr sz="700" dirty="0">
                <a:latin typeface="Times New Roman"/>
                <a:cs typeface="Times New Roman"/>
              </a:endParaRPr>
            </a:p>
            <a:p>
              <a:pPr>
                <a:lnSpc>
                  <a:spcPct val="100000"/>
                </a:lnSpc>
                <a:spcBef>
                  <a:spcPts val="5"/>
                </a:spcBef>
              </a:pPr>
              <a:endParaRPr sz="550" dirty="0">
                <a:latin typeface="Times New Roman"/>
                <a:cs typeface="Times New Roman"/>
              </a:endParaRPr>
            </a:p>
            <a:p>
              <a:pPr marL="30480">
                <a:lnSpc>
                  <a:spcPct val="100000"/>
                </a:lnSpc>
              </a:pPr>
              <a:r>
                <a:rPr sz="700" b="1" spc="15" dirty="0">
                  <a:solidFill>
                    <a:srgbClr val="FFFFFF"/>
                  </a:solidFill>
                  <a:latin typeface="Arial Narrow"/>
                  <a:cs typeface="Arial Narrow"/>
                </a:rPr>
                <a:t>94,7</a:t>
              </a:r>
              <a:endParaRPr sz="700" dirty="0">
                <a:latin typeface="Arial Narrow"/>
                <a:cs typeface="Arial Narrow"/>
              </a:endParaRPr>
            </a:p>
          </p:txBody>
        </p:sp>
        <p:sp>
          <p:nvSpPr>
            <p:cNvPr id="112" name="object 21"/>
            <p:cNvSpPr txBox="1"/>
            <p:nvPr/>
          </p:nvSpPr>
          <p:spPr>
            <a:xfrm>
              <a:off x="2364596" y="2973181"/>
              <a:ext cx="213360" cy="1156335"/>
            </a:xfrm>
            <a:prstGeom prst="rect">
              <a:avLst/>
            </a:prstGeom>
            <a:solidFill>
              <a:srgbClr val="BE0026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</a:pPr>
              <a:endParaRPr sz="700" dirty="0">
                <a:latin typeface="Times New Roman"/>
                <a:cs typeface="Times New Roman"/>
              </a:endParaRPr>
            </a:p>
            <a:p>
              <a:pPr>
                <a:lnSpc>
                  <a:spcPct val="100000"/>
                </a:lnSpc>
              </a:pPr>
              <a:endParaRPr sz="700" dirty="0">
                <a:latin typeface="Times New Roman"/>
                <a:cs typeface="Times New Roman"/>
              </a:endParaRPr>
            </a:p>
            <a:p>
              <a:pPr>
                <a:lnSpc>
                  <a:spcPct val="100000"/>
                </a:lnSpc>
              </a:pPr>
              <a:endParaRPr sz="700" dirty="0">
                <a:latin typeface="Times New Roman"/>
                <a:cs typeface="Times New Roman"/>
              </a:endParaRPr>
            </a:p>
            <a:p>
              <a:pPr>
                <a:lnSpc>
                  <a:spcPct val="100000"/>
                </a:lnSpc>
              </a:pPr>
              <a:endParaRPr sz="700" dirty="0">
                <a:latin typeface="Times New Roman"/>
                <a:cs typeface="Times New Roman"/>
              </a:endParaRPr>
            </a:p>
            <a:p>
              <a:pPr>
                <a:lnSpc>
                  <a:spcPct val="100000"/>
                </a:lnSpc>
                <a:spcBef>
                  <a:spcPts val="15"/>
                </a:spcBef>
              </a:pPr>
              <a:endParaRPr sz="750" dirty="0">
                <a:latin typeface="Times New Roman"/>
                <a:cs typeface="Times New Roman"/>
              </a:endParaRPr>
            </a:p>
            <a:p>
              <a:pPr marL="6985">
                <a:lnSpc>
                  <a:spcPct val="100000"/>
                </a:lnSpc>
              </a:pPr>
              <a:r>
                <a:rPr sz="700" b="1" spc="20" dirty="0">
                  <a:solidFill>
                    <a:srgbClr val="FFFFFF"/>
                  </a:solidFill>
                  <a:latin typeface="Arial Narrow"/>
                  <a:cs typeface="Arial Narrow"/>
                </a:rPr>
                <a:t>101,3</a:t>
              </a:r>
              <a:endParaRPr sz="700" dirty="0">
                <a:latin typeface="Arial Narrow"/>
                <a:cs typeface="Arial Narrow"/>
              </a:endParaRPr>
            </a:p>
          </p:txBody>
        </p:sp>
      </p:grpSp>
      <p:sp>
        <p:nvSpPr>
          <p:cNvPr id="116" name="Прямоугольник 115"/>
          <p:cNvSpPr/>
          <p:nvPr/>
        </p:nvSpPr>
        <p:spPr>
          <a:xfrm>
            <a:off x="1288065" y="5894553"/>
            <a:ext cx="8064305" cy="194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" algn="ctr">
              <a:lnSpc>
                <a:spcPts val="775"/>
              </a:lnSpc>
              <a:tabLst>
                <a:tab pos="1531620" algn="l"/>
                <a:tab pos="3317875" algn="l"/>
              </a:tabLst>
            </a:pPr>
            <a:r>
              <a:rPr lang="ru-RU" sz="1400" b="1" spc="5" dirty="0" err="1">
                <a:latin typeface="Arial"/>
                <a:cs typeface="Arial"/>
              </a:rPr>
              <a:t>Креатинин</a:t>
            </a:r>
            <a:r>
              <a:rPr lang="ru-RU" sz="1400" b="1" spc="5" dirty="0">
                <a:latin typeface="Arial"/>
                <a:cs typeface="Arial"/>
              </a:rPr>
              <a:t>		</a:t>
            </a:r>
            <a:r>
              <a:rPr lang="ru-RU" sz="1400" b="1" spc="30" dirty="0">
                <a:latin typeface="Arial"/>
                <a:cs typeface="Arial"/>
              </a:rPr>
              <a:t>СКФ</a:t>
            </a:r>
            <a:r>
              <a:rPr lang="ru-RU" sz="1400" b="1" dirty="0">
                <a:latin typeface="Arial"/>
                <a:cs typeface="Arial"/>
              </a:rPr>
              <a:t> (</a:t>
            </a:r>
            <a:r>
              <a:rPr lang="en-US" sz="1400" b="1" dirty="0" err="1">
                <a:latin typeface="Arial"/>
                <a:cs typeface="Arial"/>
              </a:rPr>
              <a:t>Cockroft</a:t>
            </a:r>
            <a:r>
              <a:rPr lang="en-US" sz="1400" b="1" dirty="0">
                <a:latin typeface="Arial"/>
                <a:cs typeface="Arial"/>
              </a:rPr>
              <a:t>)	</a:t>
            </a:r>
            <a:r>
              <a:rPr lang="ru-RU" sz="1400" b="1" dirty="0">
                <a:latin typeface="Arial"/>
                <a:cs typeface="Arial"/>
              </a:rPr>
              <a:t>ОХС</a:t>
            </a:r>
            <a:endParaRPr lang="ru-RU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96250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386</Words>
  <Application>Microsoft Office PowerPoint</Application>
  <PresentationFormat>Широкоэкранный</PresentationFormat>
  <Paragraphs>186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Times New Roman</vt:lpstr>
      <vt:lpstr>Тема Office</vt:lpstr>
      <vt:lpstr>Оптимизация применения БЕталока ЗОК  у больных ХСН в повседневной врачебной практикЕ. Дизайн и результаты исследования БЕЗЕ</vt:lpstr>
      <vt:lpstr>Сравнительная характеристика больных ХСН  с нарушенной (ФВ&lt;35%) или сохраненной (ФВ&gt;45%)  систолической функцией сердца (средние величины, в скобках – стандартные отклонения) </vt:lpstr>
      <vt:lpstr>Динамика величины ЧСС  при лечении больных ХСН Беталоком ЗОК</vt:lpstr>
      <vt:lpstr>Динамика величин дистанции шестиминутной ходьбы  при лечении больных ХСН Беталоком ЗОК</vt:lpstr>
      <vt:lpstr>. Изменение креатинина, скорости клубочковой фильтрации (СКФ) и общего холестерина (ОХС) при лечении больных ХСН Беталоком  ЗОК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Оптимизация применения БЕталока ЗОК  у больных ХСН в повседневной врачебной практикЕ. Дизайн и результаты исследования БЕЗЕ</dc:title>
  <dc:creator>Юлия Беграмбекова</dc:creator>
  <cp:lastModifiedBy>Юлия Беграмбекова</cp:lastModifiedBy>
  <cp:revision>5</cp:revision>
  <dcterms:created xsi:type="dcterms:W3CDTF">2016-09-02T12:18:25Z</dcterms:created>
  <dcterms:modified xsi:type="dcterms:W3CDTF">2016-09-02T12:58:00Z</dcterms:modified>
</cp:coreProperties>
</file>